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22" r:id="rId3"/>
    <p:sldId id="318" r:id="rId4"/>
    <p:sldId id="321" r:id="rId5"/>
    <p:sldId id="325" r:id="rId6"/>
    <p:sldId id="304" r:id="rId7"/>
    <p:sldId id="306" r:id="rId8"/>
    <p:sldId id="307" r:id="rId9"/>
    <p:sldId id="320" r:id="rId10"/>
    <p:sldId id="305" r:id="rId11"/>
    <p:sldId id="312" r:id="rId12"/>
    <p:sldId id="308" r:id="rId13"/>
    <p:sldId id="319" r:id="rId14"/>
    <p:sldId id="310" r:id="rId15"/>
    <p:sldId id="313" r:id="rId16"/>
    <p:sldId id="314" r:id="rId17"/>
    <p:sldId id="315" r:id="rId18"/>
    <p:sldId id="309" r:id="rId19"/>
    <p:sldId id="311" r:id="rId20"/>
    <p:sldId id="324" r:id="rId21"/>
    <p:sldId id="326" r:id="rId22"/>
    <p:sldId id="323" r:id="rId23"/>
    <p:sldId id="316" r:id="rId24"/>
    <p:sldId id="317" r:id="rId25"/>
    <p:sldId id="302" r:id="rId26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5E6535-D785-4F67-9738-A5818EB4773C}">
          <p14:sldIdLst>
            <p14:sldId id="256"/>
          </p14:sldIdLst>
        </p14:section>
        <p14:section name="Part A" id="{B8433250-9D3B-4F7F-8E63-EB1120E405D8}">
          <p14:sldIdLst>
            <p14:sldId id="322"/>
            <p14:sldId id="318"/>
            <p14:sldId id="321"/>
            <p14:sldId id="325"/>
            <p14:sldId id="304"/>
            <p14:sldId id="306"/>
            <p14:sldId id="307"/>
            <p14:sldId id="320"/>
            <p14:sldId id="305"/>
            <p14:sldId id="312"/>
            <p14:sldId id="308"/>
            <p14:sldId id="319"/>
            <p14:sldId id="310"/>
            <p14:sldId id="313"/>
            <p14:sldId id="314"/>
            <p14:sldId id="315"/>
            <p14:sldId id="309"/>
            <p14:sldId id="311"/>
            <p14:sldId id="324"/>
            <p14:sldId id="326"/>
            <p14:sldId id="323"/>
            <p14:sldId id="316"/>
            <p14:sldId id="317"/>
          </p14:sldIdLst>
        </p14:section>
        <p14:section name="QA" id="{407DA47C-8E4C-47DC-B23F-AD0B4D855A60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3D3D"/>
    <a:srgbClr val="762124"/>
    <a:srgbClr val="92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146" autoAdjust="0"/>
  </p:normalViewPr>
  <p:slideViewPr>
    <p:cSldViewPr snapToGrid="0">
      <p:cViewPr varScale="1">
        <p:scale>
          <a:sx n="78" d="100"/>
          <a:sy n="78" d="100"/>
        </p:scale>
        <p:origin x="869" y="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C07EAA-7ABE-A4DA-B94E-2F999EE6D1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4BAB5-FBAC-0F81-D25C-9D23BA4EF3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E95D4-A0D3-421D-B55C-9D9A0BB1C731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8302E-247D-9D2A-9620-FA3A7AABCA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EDA54-89B0-4CB3-5E42-2D3DFBF70B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79B5B-DF6F-4FFC-A9DC-9C270688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637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C0C3-24AF-4F43-BFAC-9EFA566D713B}" type="datetimeFigureOut">
              <a:rPr lang="el-GR" smtClean="0"/>
              <a:t>15/6/2025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09640-B436-42E4-9D93-B2E3A3C050E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20007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1063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DFD21-1F76-C048-6A00-0D54BD514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FD153-A4B4-028A-F61B-706088B17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5BD728-DF22-BE9C-31A9-72F01EBAB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82598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35AFE-AA3B-A0EF-2F18-5649C4D03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BC35C-5F83-339F-E19E-B4896A38F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42B67-62F6-1F9A-A0AB-56552E68D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92711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0E57C-EC3F-1DBA-D21F-A0177A92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90194-7E5F-3F30-337B-BC59C331D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B9A52-2D8C-217B-9078-D5D63BD13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320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9E7DF-6BD5-8FF0-DC9D-1C4747D47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0B72D2-8593-3538-16DF-DBF0BEE40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6CADB-4422-26FD-5691-784BA007C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23636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600F0-97C5-DD66-D80E-45AC2F60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94A2E-FBA6-80BA-C6BE-7753A1AA0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E357D-E8AF-E1B1-E4C4-B449CCC17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98059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D4BF-D3F8-0A4A-51A8-E518A03B4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025CD-C851-6ADA-643B-00AC6637A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D303C-08C7-1D02-9B58-8136DC8E0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81952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C6BDA-C0EB-AEAC-6599-AC4F5A807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ADA1F-33D2-BAA7-5CC1-827EEAB38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BFBAA1-39B2-2B9F-3500-59631226C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25570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67FEB-CE60-73E9-2CA4-8D4A7E87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6D853-C82E-E58A-F21C-F0566CEDF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A932F-7391-95A4-29C6-C6A689744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73030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15F2C-0487-E43E-9C89-9DEBEB751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89E74-4367-9225-9673-0AE2F0E8F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8B183-C1BA-6417-6053-79D42134B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21257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FABEA-2387-691B-9575-B403EF466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B6D60E-FC85-7E1A-705D-766A6A717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D988D-E906-A00C-EA68-F695102E5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1372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6E273-D87E-F350-42E2-526CFE7B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4046E-9C5B-8080-A1D0-7D49473E6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43-0FAA-8ABF-FEBF-A2419068D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01286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3E391-D570-64B8-9328-3BC4AC07E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8BA2D-A802-241F-1FC0-5A3F1159C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6407F-7B24-0CAB-28B3-4BEE75569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0452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128A3-EF58-9890-B883-E315846BB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4D865-F3C4-AA88-F331-79CF54A13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03DB3C-13BD-AE13-DCA1-6C8DA8F2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35271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DE894-AB8B-9DEB-D585-2257ECF6B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30333-846F-EA04-6B5B-E45C26599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7EA56-52E4-E6C0-CF37-BA4057C9F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95943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52892-86D1-8191-B17D-727517FBA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0BBD9-4C96-6A76-9776-992C9F0FF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30C5E-6ECC-1D33-E676-B5319F745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0172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70E1C-EFAF-4464-3E22-E56E36C8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7CC16-A246-0D73-8A82-D282D3D8E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60CA6-3DE6-D95D-3622-84F88025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02613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D18BF-1811-D983-4D64-E8311815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7D5F7-360A-B658-65F6-491FBAC71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D0FAF-03A9-2E86-3087-0EE99FBEC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8725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1C690-D5E3-ED3E-E411-6F481CDE0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434A3-3C0D-3F75-808E-6CE9CAA66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1A5F8-7306-D53E-54C9-4A9ADD025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0299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EEC98-48E5-2A3E-42AB-80ECBB29A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7CC68-005D-A0FA-9639-D72590416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1E8BEE-1B99-E538-5C08-B41C9750A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73815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8B2C-F1BD-636A-1000-5CA2A2C39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B96D38-DEC0-2DB8-B95A-F195E2295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1E788-53EB-54A6-54E3-60C25E7FB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7754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FFFA-7009-5F1F-4336-53ADD545A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B61A2-BD70-3BFC-D3CE-D3D0DD1A7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5548E-F781-E12C-5527-613C77868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4678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FA155-2D19-08EF-5084-053F20E28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D33B0-3CA9-CEE4-AF1F-200A433BC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23982-0159-720A-BD3C-0BA4F72C9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8617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E6DDE-69FF-DFB2-E780-A5D560206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AC401-8287-435C-EFDE-8C0A129C7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FF9AB-D135-E314-6AD4-35876EDB2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36958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95232-3487-36D0-1CBD-8C88CD45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92C82-6783-4086-EAB5-81A17184A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F50DF-AE3B-94DF-91E1-BA9FF738E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366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EE2C-6416-4D2B-2B2A-88EDFA74C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9FF8B-239C-B354-ECCB-228718BEA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96FA3-F858-9138-6E31-E405F95B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1FA6-D2F6-4C31-8795-B721DD1E1251}" type="datetime1">
              <a:rPr lang="el-GR" smtClean="0"/>
              <a:t>15/6/2025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EA2F1-C7A4-6975-1B1B-D15671C7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/>
          <a:lstStyle>
            <a:lvl1pPr>
              <a:defRPr>
                <a:solidFill>
                  <a:srgbClr val="762124"/>
                </a:solidFill>
              </a:defRPr>
            </a:lvl1pPr>
          </a:lstStyle>
          <a:p>
            <a:r>
              <a:rPr lang="en-US" dirty="0"/>
              <a:t>Data Science Challenge </a:t>
            </a:r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1F3B-6261-6615-CB94-33DDD5687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D7581-D737-B651-7D71-96BA104C37BD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381292272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88F5-9041-EE3A-13BC-AB169BD5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C05FF-CD93-05CE-1346-B2FA550B4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53D35-18B7-F30A-7E42-0414EB3FE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9454E-5A98-41BA-977D-893DDD80E7CA}" type="datetime1">
              <a:rPr lang="el-GR" smtClean="0"/>
              <a:t>15/6/2025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A42DF-3439-64D4-67FD-203D8921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ABF97-95F4-E4CB-5C93-E6E01D8B8D91}"/>
              </a:ext>
            </a:extLst>
          </p:cNvPr>
          <p:cNvSpPr txBox="1"/>
          <p:nvPr userDrawn="1"/>
        </p:nvSpPr>
        <p:spPr>
          <a:xfrm>
            <a:off x="11186160" y="620268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mtClean="0">
                <a:solidFill>
                  <a:srgbClr val="762124"/>
                </a:solidFill>
              </a:rPr>
              <a:t>‹#›</a:t>
            </a:fld>
            <a:r>
              <a:rPr lang="en-US" dirty="0">
                <a:solidFill>
                  <a:srgbClr val="762124"/>
                </a:solidFill>
              </a:rPr>
              <a:t>/18</a:t>
            </a:r>
            <a:endParaRPr lang="el-GR" dirty="0">
              <a:solidFill>
                <a:srgbClr val="76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8518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943E0D-8CB2-27B0-96E9-99F82124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E05D-2D36-8A49-8922-6D226146F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730C-6485-63BC-EE56-590E6A55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8DA8-91E0-4FAB-89B2-96D9236BE404}" type="datetime1">
              <a:rPr lang="el-GR" smtClean="0"/>
              <a:t>15/6/2025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00D4D-ED4B-92ED-1941-E7AC025E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7F696-CD02-181A-D6F6-6C6EE3235AF1}"/>
              </a:ext>
            </a:extLst>
          </p:cNvPr>
          <p:cNvSpPr txBox="1"/>
          <p:nvPr userDrawn="1"/>
        </p:nvSpPr>
        <p:spPr>
          <a:xfrm>
            <a:off x="11186160" y="620268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mtClean="0">
                <a:solidFill>
                  <a:srgbClr val="762124"/>
                </a:solidFill>
              </a:rPr>
              <a:t>‹#›</a:t>
            </a:fld>
            <a:r>
              <a:rPr lang="en-US" dirty="0">
                <a:solidFill>
                  <a:srgbClr val="762124"/>
                </a:solidFill>
              </a:rPr>
              <a:t>/18</a:t>
            </a:r>
            <a:endParaRPr lang="el-GR" dirty="0">
              <a:solidFill>
                <a:srgbClr val="76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8886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D0B8-7870-C512-D3EB-ABB1672E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4C9B-EFA6-A241-E2C7-0A2C8331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9C7-0D85-E810-5431-BA88D9A77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45041-F5DC-401F-8339-A51A83AC0F56}" type="datetime1">
              <a:rPr lang="el-GR" smtClean="0"/>
              <a:t>15/6/2025</a:t>
            </a:fld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AA771-C85C-B8F6-F31F-208D1C25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09468-84C0-F1BB-FA8F-F11A70F1F34D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25233140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8624-1737-8C83-29AA-4168C31B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21CAC-7275-C546-9EAD-4875DD43C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D9C4-CC49-2CDC-BF14-AA257CE2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26A6-F7EB-4F97-AD80-E09CBD349279}" type="datetime1">
              <a:rPr lang="el-GR" smtClean="0"/>
              <a:t>15/6/2025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7BEF-3B2B-6A42-4329-5CF38DAA9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75F29-E484-4615-BB58-302C57EBACF8}"/>
              </a:ext>
            </a:extLst>
          </p:cNvPr>
          <p:cNvSpPr txBox="1"/>
          <p:nvPr userDrawn="1"/>
        </p:nvSpPr>
        <p:spPr>
          <a:xfrm>
            <a:off x="11186160" y="620268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mtClean="0">
                <a:solidFill>
                  <a:srgbClr val="762124"/>
                </a:solidFill>
              </a:rPr>
              <a:t>‹#›</a:t>
            </a:fld>
            <a:r>
              <a:rPr lang="en-US" dirty="0">
                <a:solidFill>
                  <a:srgbClr val="762124"/>
                </a:solidFill>
              </a:rPr>
              <a:t>/18</a:t>
            </a:r>
            <a:endParaRPr lang="el-GR" dirty="0">
              <a:solidFill>
                <a:srgbClr val="76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4770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B479-AB67-5844-D2F8-BEEB1079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24D5-041C-5A00-573D-90F86CAA3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3BD8B-50D2-CACC-9B38-94B3EF306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6345A-287C-FFCD-6D3A-1F3D3392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BA4B-26FA-425D-81B6-CCD57CCC7AD1}" type="datetime1">
              <a:rPr lang="el-GR" smtClean="0"/>
              <a:t>15/6/2025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25B35-32E2-6CD3-63CC-C9F7B0FC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1D3EF-DA4D-6656-0AE3-DC80284B1A3D}"/>
              </a:ext>
            </a:extLst>
          </p:cNvPr>
          <p:cNvSpPr txBox="1"/>
          <p:nvPr userDrawn="1"/>
        </p:nvSpPr>
        <p:spPr>
          <a:xfrm>
            <a:off x="11186160" y="620268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mtClean="0">
                <a:solidFill>
                  <a:srgbClr val="762124"/>
                </a:solidFill>
              </a:rPr>
              <a:t>‹#›</a:t>
            </a:fld>
            <a:r>
              <a:rPr lang="en-US" dirty="0">
                <a:solidFill>
                  <a:srgbClr val="762124"/>
                </a:solidFill>
              </a:rPr>
              <a:t>/18</a:t>
            </a:r>
            <a:endParaRPr lang="el-GR" dirty="0">
              <a:solidFill>
                <a:srgbClr val="76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48743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430F-E8BE-C663-8A6D-27AABC15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DD08E-1949-C1C8-285C-7769AE1E8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0FC75-392A-07E1-EF6A-93B9D334C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75E32-9838-879A-6395-FBB12FF3C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64B5D-3435-47B4-C64A-02ED53C6F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540EE-CF52-E6BA-0BD7-02732D61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6C02-2E9E-4541-954A-9343F948C7EE}" type="datetime1">
              <a:rPr lang="el-GR" smtClean="0"/>
              <a:t>15/6/2025</a:t>
            </a:fld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D567C-06D2-FB83-896E-06D7740BA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2B9E8F-5A54-0B78-D837-F9CD414B34C6}"/>
              </a:ext>
            </a:extLst>
          </p:cNvPr>
          <p:cNvSpPr txBox="1"/>
          <p:nvPr userDrawn="1"/>
        </p:nvSpPr>
        <p:spPr>
          <a:xfrm>
            <a:off x="11186160" y="620268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mtClean="0">
                <a:solidFill>
                  <a:srgbClr val="762124"/>
                </a:solidFill>
              </a:rPr>
              <a:t>‹#›</a:t>
            </a:fld>
            <a:r>
              <a:rPr lang="en-US" dirty="0">
                <a:solidFill>
                  <a:srgbClr val="762124"/>
                </a:solidFill>
              </a:rPr>
              <a:t>/18</a:t>
            </a:r>
            <a:endParaRPr lang="el-GR" dirty="0">
              <a:solidFill>
                <a:srgbClr val="76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91611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6E59-2A75-AECE-668F-637E0938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F8B88-C108-1954-4CCF-B986D439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ADD-1E2D-4EE7-A960-AE399754C35F}" type="datetime1">
              <a:rPr lang="el-GR" smtClean="0"/>
              <a:t>15/6/2025</a:t>
            </a:fld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FAD1E-5F76-304B-18F7-A84C04B5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948D0-F574-20C5-2CA6-35201922FC71}"/>
              </a:ext>
            </a:extLst>
          </p:cNvPr>
          <p:cNvSpPr txBox="1"/>
          <p:nvPr userDrawn="1"/>
        </p:nvSpPr>
        <p:spPr>
          <a:xfrm>
            <a:off x="11186160" y="620268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mtClean="0">
                <a:solidFill>
                  <a:srgbClr val="762124"/>
                </a:solidFill>
              </a:rPr>
              <a:t>‹#›</a:t>
            </a:fld>
            <a:r>
              <a:rPr lang="en-US" dirty="0">
                <a:solidFill>
                  <a:srgbClr val="762124"/>
                </a:solidFill>
              </a:rPr>
              <a:t>18</a:t>
            </a:r>
            <a:endParaRPr lang="el-GR" dirty="0">
              <a:solidFill>
                <a:srgbClr val="76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47584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73C22-3F72-D99A-D49D-9B97186B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517D-202B-4F77-A29F-AAF1566CAF6E}" type="datetime1">
              <a:rPr lang="el-GR" smtClean="0"/>
              <a:t>15/6/2025</a:t>
            </a:fld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94EBD-EE04-48DD-1EC9-037171A1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DE899-950D-D497-5979-EA7FEE4EBCF4}"/>
              </a:ext>
            </a:extLst>
          </p:cNvPr>
          <p:cNvSpPr txBox="1"/>
          <p:nvPr userDrawn="1"/>
        </p:nvSpPr>
        <p:spPr>
          <a:xfrm>
            <a:off x="11186160" y="620268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mtClean="0">
                <a:solidFill>
                  <a:srgbClr val="762124"/>
                </a:solidFill>
              </a:rPr>
              <a:t>‹#›</a:t>
            </a:fld>
            <a:r>
              <a:rPr lang="en-US" dirty="0">
                <a:solidFill>
                  <a:srgbClr val="762124"/>
                </a:solidFill>
              </a:rPr>
              <a:t>/18</a:t>
            </a:r>
            <a:endParaRPr lang="el-GR" dirty="0">
              <a:solidFill>
                <a:srgbClr val="76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47431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2CE4-27C6-0446-FA20-24A51594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5F4CA-AF5F-9578-9FB3-3D705A527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0102A-B42C-12E9-AFE9-97458AAF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7959C-8F64-4AD9-EA79-CF631AFD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E15AE-4C52-4369-86E1-269B6C017247}" type="datetime1">
              <a:rPr lang="el-GR" smtClean="0"/>
              <a:t>15/6/2025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A525E-209B-ECA7-4611-88DB5550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80CDF-7303-1D7A-9F33-69373A289501}"/>
              </a:ext>
            </a:extLst>
          </p:cNvPr>
          <p:cNvSpPr txBox="1"/>
          <p:nvPr userDrawn="1"/>
        </p:nvSpPr>
        <p:spPr>
          <a:xfrm>
            <a:off x="11186160" y="620268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mtClean="0">
                <a:solidFill>
                  <a:srgbClr val="762124"/>
                </a:solidFill>
              </a:rPr>
              <a:t>‹#›</a:t>
            </a:fld>
            <a:r>
              <a:rPr lang="en-US" dirty="0">
                <a:solidFill>
                  <a:srgbClr val="762124"/>
                </a:solidFill>
              </a:rPr>
              <a:t>/18</a:t>
            </a:r>
            <a:endParaRPr lang="el-GR" dirty="0">
              <a:solidFill>
                <a:srgbClr val="76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77510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CB76-F779-36C7-FA63-3D8D12E6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C706CB-2CF5-8A49-BC58-CB8965BA5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EBD4F-505F-EEB9-6EE2-641588C3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6443D-BBE3-CFDB-8B90-A65C5A5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822F7-2F64-47DE-828A-7328C62183EA}" type="datetime1">
              <a:rPr lang="el-GR" smtClean="0"/>
              <a:t>15/6/2025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55F24-B237-03DE-BF21-2526A939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5E2274-0173-9772-793B-2EBB1B5AAC29}"/>
              </a:ext>
            </a:extLst>
          </p:cNvPr>
          <p:cNvSpPr txBox="1"/>
          <p:nvPr userDrawn="1"/>
        </p:nvSpPr>
        <p:spPr>
          <a:xfrm>
            <a:off x="11186160" y="620268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mtClean="0">
                <a:solidFill>
                  <a:srgbClr val="762124"/>
                </a:solidFill>
              </a:rPr>
              <a:t>‹#›</a:t>
            </a:fld>
            <a:r>
              <a:rPr lang="en-US" dirty="0">
                <a:solidFill>
                  <a:srgbClr val="762124"/>
                </a:solidFill>
              </a:rPr>
              <a:t>/18</a:t>
            </a:r>
            <a:endParaRPr lang="el-GR" dirty="0">
              <a:solidFill>
                <a:srgbClr val="76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4049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A5940-DD2E-F571-FB72-7A56AEA0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B8ECC-4EF2-07B0-99FF-6DE59185F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481DE-9CA5-13AB-70EE-A0C3D7714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74026-810A-42E1-BB36-83A816EBB4AF}" type="datetime1">
              <a:rPr lang="el-GR" smtClean="0"/>
              <a:t>15/6/2025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EBF9B-761A-FFFB-32DC-3CC3856EA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762124"/>
                </a:solidFill>
              </a:defRPr>
            </a:lvl1pPr>
          </a:lstStyle>
          <a:p>
            <a:r>
              <a:rPr lang="en-US" dirty="0"/>
              <a:t>Data Science Challenge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C779-7B79-683B-96C5-AAD7BD066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736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Tableau/PISA%202018%20GDP%20Analysis.twbx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microsoft.com/office/2007/relationships/hdphoto" Target="../media/hdphoto1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D1FA-11CB-080E-BDFC-2471835FB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8814" y="4464330"/>
            <a:ext cx="4168431" cy="118209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762124"/>
                </a:solidFill>
                <a:cs typeface="Times New Roman" pitchFamily="18" charset="0"/>
              </a:rPr>
              <a:t>MSc Data Science AUEB</a:t>
            </a:r>
            <a:br>
              <a:rPr lang="en-US" sz="20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2000" dirty="0">
                <a:solidFill>
                  <a:srgbClr val="762124"/>
                </a:solidFill>
                <a:cs typeface="Times New Roman" pitchFamily="18" charset="0"/>
              </a:rPr>
              <a:t>Data Visualization and Communication</a:t>
            </a:r>
            <a:br>
              <a:rPr lang="en-US" sz="20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2000" dirty="0">
                <a:solidFill>
                  <a:srgbClr val="762124"/>
                </a:solidFill>
                <a:cs typeface="Times New Roman" pitchFamily="18" charset="0"/>
              </a:rPr>
              <a:t>Professors: Dimitris Karlis, Nikos Platis</a:t>
            </a:r>
            <a:br>
              <a:rPr lang="en-US" sz="20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2000" dirty="0">
                <a:solidFill>
                  <a:srgbClr val="762124"/>
                </a:solidFill>
                <a:cs typeface="Times New Roman" pitchFamily="18" charset="0"/>
              </a:rPr>
              <a:t>Giagkos Stylianos | f3352410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8226BF-E76F-1F22-659F-3E8AD3E85C50}"/>
              </a:ext>
            </a:extLst>
          </p:cNvPr>
          <p:cNvCxnSpPr>
            <a:cxnSpLocks/>
          </p:cNvCxnSpPr>
          <p:nvPr/>
        </p:nvCxnSpPr>
        <p:spPr>
          <a:xfrm>
            <a:off x="1015431" y="1905000"/>
            <a:ext cx="0" cy="3741420"/>
          </a:xfrm>
          <a:prstGeom prst="line">
            <a:avLst/>
          </a:prstGeom>
          <a:ln w="38100">
            <a:solidFill>
              <a:srgbClr val="76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8" name="Picture 4" descr="Λογότυπα | Οικονομικό Πανεπιστήμιο Αθηνών">
            <a:extLst>
              <a:ext uri="{FF2B5EF4-FFF2-40B4-BE49-F238E27FC236}">
                <a16:creationId xmlns:a16="http://schemas.microsoft.com/office/drawing/2014/main" id="{BA05FCDA-5C54-4821-9763-04BCCF82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2" y="300147"/>
            <a:ext cx="4120158" cy="102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4714D-B526-86D7-B8A3-63311B6BDB5F}"/>
              </a:ext>
            </a:extLst>
          </p:cNvPr>
          <p:cNvSpPr txBox="1"/>
          <p:nvPr/>
        </p:nvSpPr>
        <p:spPr>
          <a:xfrm>
            <a:off x="1432298" y="1667323"/>
            <a:ext cx="97014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“Greece in the Global Classroom” </a:t>
            </a:r>
          </a:p>
          <a:p>
            <a:pPr algn="ctr"/>
            <a:r>
              <a:rPr lang="en-US" sz="3600" b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Insights from PISA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39D1D-7536-F627-C0CF-976685652516}"/>
              </a:ext>
            </a:extLst>
          </p:cNvPr>
          <p:cNvSpPr txBox="1"/>
          <p:nvPr/>
        </p:nvSpPr>
        <p:spPr>
          <a:xfrm>
            <a:off x="702380" y="3415942"/>
            <a:ext cx="1116129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i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An Evidence-Based Overview of Student Performance, Investment and Equity</a:t>
            </a:r>
          </a:p>
        </p:txBody>
      </p:sp>
    </p:spTree>
    <p:extLst>
      <p:ext uri="{BB962C8B-B14F-4D97-AF65-F5344CB8AC3E}">
        <p14:creationId xmlns:p14="http://schemas.microsoft.com/office/powerpoint/2010/main" val="303812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AB853-328A-1061-5AC8-EBB56A8DA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ECC1432-C866-6D49-A58E-9ABA0E15678E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7977F-F10A-2E5E-881E-A360735F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85477"/>
            <a:ext cx="7869339" cy="393466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BE59BB2-7525-435D-5529-FF5C1D3F49A1}"/>
              </a:ext>
            </a:extLst>
          </p:cNvPr>
          <p:cNvGrpSpPr/>
          <p:nvPr/>
        </p:nvGrpSpPr>
        <p:grpSpPr>
          <a:xfrm>
            <a:off x="375713" y="222471"/>
            <a:ext cx="11391170" cy="854806"/>
            <a:chOff x="721891" y="802799"/>
            <a:chExt cx="3310007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C38807EA-2F51-2E13-325C-5ED929AFC0FD}"/>
                </a:ext>
              </a:extLst>
            </p:cNvPr>
            <p:cNvSpPr txBox="1">
              <a:spLocks/>
            </p:cNvSpPr>
            <p:nvPr/>
          </p:nvSpPr>
          <p:spPr>
            <a:xfrm>
              <a:off x="736246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Gender Performance in Greece</a:t>
              </a:r>
              <a:endParaRPr lang="el-GR" sz="3000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6CC9F5-2816-4CDB-1C0F-3E645C61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3A086F8-D8A3-2C7F-7D4F-4C01265F9A58}"/>
              </a:ext>
            </a:extLst>
          </p:cNvPr>
          <p:cNvSpPr txBox="1"/>
          <p:nvPr/>
        </p:nvSpPr>
        <p:spPr>
          <a:xfrm>
            <a:off x="7798813" y="649874"/>
            <a:ext cx="4038598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62124"/>
                </a:solidFill>
              </a:rPr>
              <a:t>Gender-Based Score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62124"/>
                </a:solidFill>
              </a:rPr>
              <a:t>Top Performers (bottom plot):</a:t>
            </a:r>
          </a:p>
          <a:p>
            <a:pPr marL="285750" indent="-285750">
              <a:buFont typeface="Calibri Light" panose="020F0302020204030204" pitchFamily="34" charset="0"/>
              <a:buChar char="-"/>
            </a:pPr>
            <a:r>
              <a:rPr lang="en-US" dirty="0">
                <a:solidFill>
                  <a:srgbClr val="762124"/>
                </a:solidFill>
              </a:rPr>
              <a:t>Females slightly outperform males. Scores are tightly clustered (550–580), indicating consistency.</a:t>
            </a:r>
          </a:p>
          <a:p>
            <a:pPr marL="285750" indent="-285750">
              <a:buFont typeface="Calibri Light" panose="020F0302020204030204" pitchFamily="34" charset="0"/>
              <a:buChar char="-"/>
            </a:pPr>
            <a:r>
              <a:rPr lang="en-US" dirty="0">
                <a:solidFill>
                  <a:srgbClr val="762124"/>
                </a:solidFill>
              </a:rPr>
              <a:t>Well above the OECD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62124"/>
                </a:solidFill>
              </a:rPr>
              <a:t>Greece (top plot):</a:t>
            </a:r>
          </a:p>
          <a:p>
            <a:pPr marL="285750" indent="-285750">
              <a:buFont typeface="Calibri Light" panose="020F0302020204030204" pitchFamily="34" charset="0"/>
              <a:buChar char="-"/>
            </a:pPr>
            <a:r>
              <a:rPr lang="en-US" dirty="0">
                <a:solidFill>
                  <a:srgbClr val="762124"/>
                </a:solidFill>
              </a:rPr>
              <a:t>Females lead slightly.</a:t>
            </a:r>
          </a:p>
          <a:p>
            <a:pPr marL="285750" indent="-285750">
              <a:buFont typeface="Calibri Light" panose="020F0302020204030204" pitchFamily="34" charset="0"/>
              <a:buChar char="-"/>
            </a:pPr>
            <a:r>
              <a:rPr lang="en-US" dirty="0">
                <a:solidFill>
                  <a:srgbClr val="762124"/>
                </a:solidFill>
              </a:rPr>
              <a:t>Broader score spread shows more variability.</a:t>
            </a:r>
          </a:p>
          <a:p>
            <a:pPr marL="285750" indent="-285750">
              <a:buFont typeface="Calibri Light" panose="020F0302020204030204" pitchFamily="34" charset="0"/>
              <a:buChar char="-"/>
            </a:pPr>
            <a:r>
              <a:rPr lang="en-US" dirty="0">
                <a:solidFill>
                  <a:srgbClr val="762124"/>
                </a:solidFill>
              </a:rPr>
              <a:t>Average: ~465 — above global average (460), below OECD median (475).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62124"/>
                </a:solidFill>
              </a:rPr>
              <a:t> Insights</a:t>
            </a:r>
          </a:p>
          <a:p>
            <a:pPr marL="285750" indent="-285750">
              <a:buFont typeface="Calibri Light" panose="020F0302020204030204" pitchFamily="34" charset="0"/>
              <a:buChar char="‐"/>
            </a:pPr>
            <a:r>
              <a:rPr lang="en-US" dirty="0">
                <a:solidFill>
                  <a:srgbClr val="762124"/>
                </a:solidFill>
              </a:rPr>
              <a:t>Top performers: high, consistent results across genders.</a:t>
            </a:r>
          </a:p>
          <a:p>
            <a:pPr marL="285750" indent="-285750">
              <a:buFont typeface="Calibri Light" panose="020F0302020204030204" pitchFamily="34" charset="0"/>
              <a:buChar char="‐"/>
            </a:pPr>
            <a:r>
              <a:rPr lang="en-US" dirty="0">
                <a:solidFill>
                  <a:srgbClr val="762124"/>
                </a:solidFill>
              </a:rPr>
              <a:t>Greece: moderate scores, wider spread implies equity/quality gaps </a:t>
            </a:r>
          </a:p>
          <a:p>
            <a:pPr marL="285750" indent="-285750">
              <a:buFont typeface="Calibri Light" panose="020F0302020204030204" pitchFamily="34" charset="0"/>
              <a:buChar char="‐"/>
            </a:pPr>
            <a:r>
              <a:rPr lang="en-US" dirty="0">
                <a:solidFill>
                  <a:srgbClr val="762124"/>
                </a:solidFill>
              </a:rPr>
              <a:t>Gender gap is small but favors females in both groups.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3B9B44-29F2-B2B0-014A-884945A107F4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957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7636C-9F02-BAA4-A5A5-F2F024B24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8A00191-D577-C32E-184D-133BD885EAAC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B2C81-44BA-8301-9C7B-889D2DB43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123" y="1648323"/>
            <a:ext cx="7869335" cy="3934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DC6F8B-CE74-7ED7-3ACF-13926BECF074}"/>
              </a:ext>
            </a:extLst>
          </p:cNvPr>
          <p:cNvGrpSpPr/>
          <p:nvPr/>
        </p:nvGrpSpPr>
        <p:grpSpPr>
          <a:xfrm>
            <a:off x="375713" y="222471"/>
            <a:ext cx="11391170" cy="854806"/>
            <a:chOff x="721891" y="802799"/>
            <a:chExt cx="3310007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97B314FC-44CA-BA2F-75D3-26C921A43539}"/>
                </a:ext>
              </a:extLst>
            </p:cNvPr>
            <p:cNvSpPr txBox="1">
              <a:spLocks/>
            </p:cNvSpPr>
            <p:nvPr/>
          </p:nvSpPr>
          <p:spPr>
            <a:xfrm>
              <a:off x="736246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Gender Performance Gaps Across Countries</a:t>
              </a:r>
              <a:endParaRPr lang="el-GR" sz="3000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7BEDE1-0A93-D380-A71D-F755D1F0BC4D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E92B2A-3CA0-2305-8B28-8BA269A2F56B}"/>
              </a:ext>
            </a:extLst>
          </p:cNvPr>
          <p:cNvSpPr txBox="1"/>
          <p:nvPr/>
        </p:nvSpPr>
        <p:spPr>
          <a:xfrm>
            <a:off x="8153400" y="1077277"/>
            <a:ext cx="403859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62124"/>
                </a:solidFill>
              </a:rPr>
              <a:t>Gender Comparison Across Subjects</a:t>
            </a:r>
          </a:p>
          <a:p>
            <a:r>
              <a:rPr lang="en-US" sz="1600" b="1" dirty="0">
                <a:solidFill>
                  <a:srgbClr val="762124"/>
                </a:solidFill>
              </a:rPr>
              <a:t>Greece: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Girls outperform boys in Reading and Science.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Math scores are nearly equal (Girls: 453, Boys: 455).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Biggest gap in Reading: +41 for girls.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OECD Average: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Similar trends: Girls lead in Reading (+30) and Science (+22).Boys slightly ahead in Math.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rgbClr val="762124"/>
                </a:solidFill>
              </a:rPr>
              <a:t> Insights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Gender gaps in Greece reflect OECD patterns, but Reading gap is larger.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94C30-27C3-A98E-0026-0A29902BDF28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039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20735-92C3-6F09-1CE9-2EEC068F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749FDE7-6CE7-7BAE-DC2D-1E857FE5B4EA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2248E-D363-15F6-6615-64387B9F7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4262"/>
            <a:ext cx="7869337" cy="39346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64F7A3-27B5-C0EB-A95C-34572933DAF4}"/>
              </a:ext>
            </a:extLst>
          </p:cNvPr>
          <p:cNvGrpSpPr/>
          <p:nvPr/>
        </p:nvGrpSpPr>
        <p:grpSpPr>
          <a:xfrm>
            <a:off x="375713" y="222471"/>
            <a:ext cx="11391170" cy="854806"/>
            <a:chOff x="721891" y="802799"/>
            <a:chExt cx="3310007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85DB9C74-7124-322D-3761-BC18C4E95697}"/>
                </a:ext>
              </a:extLst>
            </p:cNvPr>
            <p:cNvSpPr txBox="1">
              <a:spLocks/>
            </p:cNvSpPr>
            <p:nvPr/>
          </p:nvSpPr>
          <p:spPr>
            <a:xfrm>
              <a:off x="736246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Gender Performance Gaps Across Countries</a:t>
              </a:r>
              <a:endParaRPr lang="el-GR" sz="3000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EC6C54-EC24-8B81-9EF7-C2583B3DA448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5AA799A-6730-F202-C2C3-90ADA0218B11}"/>
              </a:ext>
            </a:extLst>
          </p:cNvPr>
          <p:cNvSpPr txBox="1"/>
          <p:nvPr/>
        </p:nvSpPr>
        <p:spPr>
          <a:xfrm>
            <a:off x="8153400" y="1077277"/>
            <a:ext cx="4038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62124"/>
                </a:solidFill>
              </a:rPr>
              <a:t>Gender Gaps in PISA 2018: Global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Science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Most countries show a male advantage.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Greece is near the global median — small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Reading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Female advantage is widespread and significant.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Greece aligns with this trend — strong female lead.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Mathematics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Slight male advantage overall.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Greece again near the middle, with a small gender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 Insights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Reading shows the largest and most consistent gender gap, favoring females.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Greece’s gender gaps are moderate and closely match international patterns.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C4E1D-8499-1746-318D-185607757034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2325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3A828-54E3-5AF0-93A0-FB94CF6E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A91E20C2-75C3-ED17-2CE9-A97151ADCC9E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DDCCD-B7C8-D2B7-6825-CE4463E25452}"/>
              </a:ext>
            </a:extLst>
          </p:cNvPr>
          <p:cNvSpPr txBox="1"/>
          <p:nvPr/>
        </p:nvSpPr>
        <p:spPr>
          <a:xfrm>
            <a:off x="2880898" y="2214771"/>
            <a:ext cx="643020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Socioeconomic Insights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3EE148D8-F18B-8845-B02A-55E452D833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4FC87339-1578-D82F-EDD9-4742C6F3D4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0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1DF3B-AF62-298D-56C0-6FE388E0F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56125EC-BD7B-7448-45AE-43863F17F519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619D0-CD0D-5F14-05DE-6CA5E37C5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07356"/>
            <a:ext cx="9267216" cy="46336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F76A75-A388-E4E3-95AA-F766149E589D}"/>
              </a:ext>
            </a:extLst>
          </p:cNvPr>
          <p:cNvGrpSpPr/>
          <p:nvPr/>
        </p:nvGrpSpPr>
        <p:grpSpPr>
          <a:xfrm>
            <a:off x="375713" y="222471"/>
            <a:ext cx="11391170" cy="854806"/>
            <a:chOff x="721891" y="802799"/>
            <a:chExt cx="3310007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EA068F3F-EA23-93BB-E9A3-8BCDC6AD5964}"/>
                </a:ext>
              </a:extLst>
            </p:cNvPr>
            <p:cNvSpPr txBox="1">
              <a:spLocks/>
            </p:cNvSpPr>
            <p:nvPr/>
          </p:nvSpPr>
          <p:spPr>
            <a:xfrm>
              <a:off x="736246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Socioeconomic Impact on Performance</a:t>
              </a:r>
              <a:endParaRPr lang="el-GR" sz="3000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330E1E-61FE-A91D-A2A0-1FF9DEDE61B1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F8B9F20-91D5-4D48-B133-A9E65F41F454}"/>
              </a:ext>
            </a:extLst>
          </p:cNvPr>
          <p:cNvSpPr txBox="1"/>
          <p:nvPr/>
        </p:nvSpPr>
        <p:spPr>
          <a:xfrm>
            <a:off x="8153400" y="633886"/>
            <a:ext cx="403859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62124"/>
                </a:solidFill>
              </a:rPr>
              <a:t>Parental Education &amp; Student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Greece: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Greece shows a steady increase in student scores as parental education rises — from 404 (Primary or Below) to 470 (Upper Secondary).This represents a ~70-point gap, with lower baseline performance than peers.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Other Countries: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Singapore and China (B-S-J-Z) show the highest scores across all levels, but also a steep gradient — indicating strong impact of family background.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 Macao  Sweden and Finland exhibit less steep gains, reflecting more equitable systems where parental education has less impact on student outcomes.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 Insights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In Greece, student success is closely tied to family education level.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263DC-37AD-5EA2-D9D0-ECCE49B1D13B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685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FA1D5-F8AF-36B3-F036-38AC9AAF4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916964BB-F947-696E-92F7-256925DEC497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D3CA6-803A-BADB-F175-F0035232B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1554846"/>
            <a:ext cx="8250330" cy="41251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8744CC-E9C8-AE8B-DA8D-8B1F5D7FA287}"/>
              </a:ext>
            </a:extLst>
          </p:cNvPr>
          <p:cNvGrpSpPr/>
          <p:nvPr/>
        </p:nvGrpSpPr>
        <p:grpSpPr>
          <a:xfrm>
            <a:off x="375713" y="222471"/>
            <a:ext cx="11391170" cy="854806"/>
            <a:chOff x="721891" y="802799"/>
            <a:chExt cx="3310007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68772D7B-D804-662F-75F8-BF1850CFCAC6}"/>
                </a:ext>
              </a:extLst>
            </p:cNvPr>
            <p:cNvSpPr txBox="1">
              <a:spLocks/>
            </p:cNvSpPr>
            <p:nvPr/>
          </p:nvSpPr>
          <p:spPr>
            <a:xfrm>
              <a:off x="736246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Educational Equity: </a:t>
              </a:r>
            </a:p>
            <a:p>
              <a:pPr algn="l"/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Gap Between Primary and Lower Secondary Parental Education</a:t>
              </a:r>
              <a:endParaRPr lang="el-GR" sz="3000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E9E477-BE99-4348-6F9F-6514756D912C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8D7B31-A85E-18D7-F099-09B56FF86EF5}"/>
              </a:ext>
            </a:extLst>
          </p:cNvPr>
          <p:cNvSpPr txBox="1"/>
          <p:nvPr/>
        </p:nvSpPr>
        <p:spPr>
          <a:xfrm>
            <a:off x="8153400" y="1325670"/>
            <a:ext cx="403859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🔵</a:t>
            </a:r>
            <a:r>
              <a:rPr lang="en-US" sz="1600" b="1" dirty="0">
                <a:solidFill>
                  <a:srgbClr val="762124"/>
                </a:solidFill>
              </a:rPr>
              <a:t> Greece:</a:t>
            </a:r>
            <a:endParaRPr lang="en-US" sz="1600" dirty="0"/>
          </a:p>
          <a:p>
            <a:r>
              <a:rPr lang="en-US" sz="1600" dirty="0">
                <a:solidFill>
                  <a:srgbClr val="762124"/>
                </a:solidFill>
              </a:rPr>
              <a:t>- Greece</a:t>
            </a:r>
            <a:r>
              <a:rPr lang="en-US" sz="1600" b="1" dirty="0">
                <a:solidFill>
                  <a:srgbClr val="762124"/>
                </a:solidFill>
              </a:rPr>
              <a:t> </a:t>
            </a:r>
            <a:r>
              <a:rPr lang="en-US" sz="1600" dirty="0">
                <a:solidFill>
                  <a:srgbClr val="762124"/>
                </a:solidFill>
              </a:rPr>
              <a:t>shows a gap of 11.9 points, meaning students with lower-secondary educated parents perform moderately better than those with primary or less.</a:t>
            </a:r>
          </a:p>
          <a:p>
            <a:r>
              <a:rPr lang="en-US" sz="1600" dirty="0"/>
              <a:t>🟢 </a:t>
            </a:r>
            <a:r>
              <a:rPr lang="en-US" sz="1600" b="1" dirty="0">
                <a:solidFill>
                  <a:srgbClr val="762124"/>
                </a:solidFill>
              </a:rPr>
              <a:t>Top Performers: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Countries like Singapore (16.9), China (12), and Korea (-0.3) show small or no gaps, suggesting greater equity at early education stages.</a:t>
            </a:r>
          </a:p>
          <a:p>
            <a:r>
              <a:rPr lang="en-US" sz="1600" dirty="0"/>
              <a:t>🔴 </a:t>
            </a:r>
            <a:r>
              <a:rPr lang="en-US" sz="1600" b="1" dirty="0">
                <a:solidFill>
                  <a:srgbClr val="762124"/>
                </a:solidFill>
              </a:rPr>
              <a:t>Bottom Performers: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Bottom-performing countries like Georgia (33.7) and North Macedonia (30.2) display large gaps, highlighting strong socioeconomic dependence.</a:t>
            </a:r>
          </a:p>
          <a:p>
            <a:r>
              <a:rPr lang="en-US" sz="1600" b="1" dirty="0">
                <a:solidFill>
                  <a:srgbClr val="762124"/>
                </a:solidFill>
              </a:rPr>
              <a:t> Insight: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Greece’s early equity gap is moderate — it reflects some benefit from parental education, but equity could be improved with stronger foundational support.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2D835-EDA8-5DE8-2D18-48825B6B35F3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364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1E341-BD0E-0424-C95C-2BD1B35E9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1D15CF9-C05B-0EDE-D90D-FF4A54F6EDB0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48273-4F85-D2AC-470F-5DD31FF68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53863"/>
            <a:ext cx="8214935" cy="41074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A2B1660-FF52-9EEC-9BF6-5EA09C63D7AC}"/>
              </a:ext>
            </a:extLst>
          </p:cNvPr>
          <p:cNvGrpSpPr/>
          <p:nvPr/>
        </p:nvGrpSpPr>
        <p:grpSpPr>
          <a:xfrm>
            <a:off x="375713" y="222471"/>
            <a:ext cx="11391170" cy="854806"/>
            <a:chOff x="721891" y="802799"/>
            <a:chExt cx="3310007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29DAA3AF-87F2-CD09-DFEA-6300788E8495}"/>
                </a:ext>
              </a:extLst>
            </p:cNvPr>
            <p:cNvSpPr txBox="1">
              <a:spLocks/>
            </p:cNvSpPr>
            <p:nvPr/>
          </p:nvSpPr>
          <p:spPr>
            <a:xfrm>
              <a:off x="736246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>
                  <a:solidFill>
                    <a:srgbClr val="762124"/>
                  </a:solidFill>
                  <a:cs typeface="Times New Roman" pitchFamily="18" charset="0"/>
                </a:rPr>
                <a:t>Educational Equity: </a:t>
              </a:r>
            </a:p>
            <a:p>
              <a:pPr algn="l"/>
              <a:r>
                <a:rPr lang="en-US" sz="3000" dirty="0">
                  <a:solidFill>
                    <a:srgbClr val="762124"/>
                  </a:solidFill>
                  <a:cs typeface="Times New Roman" pitchFamily="18" charset="0"/>
                </a:rPr>
                <a:t>Gap Between Upper Secondary and Lower Secondary Parental Education</a:t>
              </a:r>
              <a:endParaRPr lang="el-GR" sz="3000" dirty="0">
                <a:solidFill>
                  <a:srgbClr val="762124"/>
                </a:solidFill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773E95-8B89-60F7-A357-FE52C52E4297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304265-FE9B-0088-14F0-D9DFEA99F6AB}"/>
              </a:ext>
            </a:extLst>
          </p:cNvPr>
          <p:cNvSpPr txBox="1"/>
          <p:nvPr/>
        </p:nvSpPr>
        <p:spPr>
          <a:xfrm>
            <a:off x="8050851" y="1325670"/>
            <a:ext cx="403859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Greece: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🔵 Greece shows a gap of 41.5 points, meaning students benefit significantly when parents complete upper secondary education.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Other Countries: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🟢 New Zealand (56.3) and China (50.0) show strong but expected gains with upper parental education.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🔴 Countries like Peru (60.3) and Panama (56.3) exhibit high dependence on parental education, signaling systemic inequality.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Insight: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Greece’s uplift gap is large, suggesting parental education remains a key performance driver in secondary schooling outcomes.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F9D10-6B02-1F89-CAEF-DE9F2F89C3D6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603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AE27-2FCE-7B1E-E20D-C6DE84532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5F1B274-9F5D-F940-D00F-4A029DAAC8C6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B0A87-8EB4-9395-2304-260A1E8B5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56321"/>
            <a:ext cx="8303426" cy="41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314F2A-4DED-8A94-CD35-0ABF18C0D2A0}"/>
              </a:ext>
            </a:extLst>
          </p:cNvPr>
          <p:cNvGrpSpPr/>
          <p:nvPr/>
        </p:nvGrpSpPr>
        <p:grpSpPr>
          <a:xfrm>
            <a:off x="375713" y="222471"/>
            <a:ext cx="11391170" cy="854806"/>
            <a:chOff x="721891" y="802799"/>
            <a:chExt cx="3310007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BCEEB64E-80CC-1FE4-79A0-5E8A0C6D38CF}"/>
                </a:ext>
              </a:extLst>
            </p:cNvPr>
            <p:cNvSpPr txBox="1">
              <a:spLocks/>
            </p:cNvSpPr>
            <p:nvPr/>
          </p:nvSpPr>
          <p:spPr>
            <a:xfrm>
              <a:off x="736246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>
                  <a:solidFill>
                    <a:srgbClr val="762124"/>
                  </a:solidFill>
                  <a:cs typeface="Times New Roman" pitchFamily="18" charset="0"/>
                </a:rPr>
                <a:t>Educational Equity: </a:t>
              </a:r>
            </a:p>
            <a:p>
              <a:pPr algn="l"/>
              <a:r>
                <a:rPr lang="en-US" sz="3000" dirty="0">
                  <a:solidFill>
                    <a:srgbClr val="762124"/>
                  </a:solidFill>
                  <a:cs typeface="Times New Roman" pitchFamily="18" charset="0"/>
                </a:rPr>
                <a:t>Gap Between Upper Secondary and Primary or Below Parental Education</a:t>
              </a:r>
              <a:endParaRPr lang="el-GR" sz="3000" dirty="0">
                <a:solidFill>
                  <a:srgbClr val="762124"/>
                </a:solidFill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A2730A-2CEE-4C75-B084-1AB610B59F07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213C6E-3415-3775-D027-DC7D46745321}"/>
              </a:ext>
            </a:extLst>
          </p:cNvPr>
          <p:cNvSpPr txBox="1"/>
          <p:nvPr/>
        </p:nvSpPr>
        <p:spPr>
          <a:xfrm>
            <a:off x="8050851" y="1325670"/>
            <a:ext cx="403859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Greece: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🔵 Greece shows a total gap of 53.4 points, meaning students with highly educated parents score substantially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Other Countries: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🟢 Germany (135.6) and New Zealand (92.7) show massive gaps, reflecting stratified systems.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🔴 Several lower-performing countries (e.g., Panama, Peru) also show large full gaps, highlighting persistent generational disadvantages.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Insights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Greece’s full gap is significant but not extreme — still, more targeted support is needed for students from low-Socioeconomic Status families.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1FA7F-09A5-FF85-7930-47CFDE77FB16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438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F977F-7CC5-B604-5923-C1D9F6FC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B006BDE-5706-B129-04D1-66D6684619C8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1E1D2-DC5D-AA4D-9790-74456A7D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544262"/>
            <a:ext cx="7869335" cy="39346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78B0A5-425C-0CB1-896D-1741167D3CC8}"/>
              </a:ext>
            </a:extLst>
          </p:cNvPr>
          <p:cNvGrpSpPr/>
          <p:nvPr/>
        </p:nvGrpSpPr>
        <p:grpSpPr>
          <a:xfrm>
            <a:off x="375713" y="222471"/>
            <a:ext cx="11391170" cy="854806"/>
            <a:chOff x="721891" y="802799"/>
            <a:chExt cx="3310007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C1E41A1D-9BF9-D3A7-B1C3-E9C776A55999}"/>
                </a:ext>
              </a:extLst>
            </p:cNvPr>
            <p:cNvSpPr txBox="1">
              <a:spLocks/>
            </p:cNvSpPr>
            <p:nvPr/>
          </p:nvSpPr>
          <p:spPr>
            <a:xfrm>
              <a:off x="736246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Education Investment Trends: Greece vs Top Performers</a:t>
              </a:r>
              <a:endParaRPr lang="el-GR" sz="3000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903ADA-281A-E480-DD8E-EE836A5D245B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D52613-97A9-9B08-5243-5BE098BF9EF5}"/>
              </a:ext>
            </a:extLst>
          </p:cNvPr>
          <p:cNvSpPr txBox="1"/>
          <p:nvPr/>
        </p:nvSpPr>
        <p:spPr>
          <a:xfrm>
            <a:off x="8153400" y="633886"/>
            <a:ext cx="40385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62124"/>
                </a:solidFill>
              </a:rPr>
              <a:t>Investment in Education: 2008–2018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Greece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Started at 3.8% of GDP, peaked at 4.6% (2012), but dropped to 3.6% by 2018.Trend reflects economic constraints post-crisis.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Finland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Consistently leads with 6–7% investment, finishing at 6.3% — highest among peers.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Other Nations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France stable around 5.4%.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Germany around 5.0%, with a slight upward trend.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Japan and Singapore invest least (~3.1%–2.9%), yet perform strongly in PISA.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</a:t>
            </a:r>
            <a:r>
              <a:rPr lang="en-US" sz="1600" b="1" dirty="0">
                <a:solidFill>
                  <a:srgbClr val="762124"/>
                </a:solidFill>
              </a:rPr>
              <a:t> Insights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Greece’s declining investment impacts education quality long-term.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High performance isn’t solely tied to high spending — but sustained investment like Finland’s shows clear benefits.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Effective use of resources is as critical as volume of spending.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347EF-B34E-2096-BD9C-89C26670717C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289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B8384-BBCA-2524-5D9D-480C8435F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5839971-B6EE-7E1D-9624-9548E3735368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FEF01-629D-923E-A635-B9E16C092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44263"/>
            <a:ext cx="7869333" cy="393466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7ED62A9-0D3B-F488-0445-5305AFE4404D}"/>
              </a:ext>
            </a:extLst>
          </p:cNvPr>
          <p:cNvGrpSpPr/>
          <p:nvPr/>
        </p:nvGrpSpPr>
        <p:grpSpPr>
          <a:xfrm>
            <a:off x="375713" y="222471"/>
            <a:ext cx="11391170" cy="854806"/>
            <a:chOff x="721891" y="802799"/>
            <a:chExt cx="3310007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39E03D0-A7F8-EBBB-12BE-FE7312E4C475}"/>
                </a:ext>
              </a:extLst>
            </p:cNvPr>
            <p:cNvSpPr txBox="1">
              <a:spLocks/>
            </p:cNvSpPr>
            <p:nvPr/>
          </p:nvSpPr>
          <p:spPr>
            <a:xfrm>
              <a:off x="736246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Socioeconomic Impact on Performance</a:t>
              </a:r>
              <a:endParaRPr lang="el-GR" sz="3000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E83782-0A24-31D2-3967-B12CBDFCF2E5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76DAC4A-F8C4-89BA-5C99-B5AE9137E83D}"/>
              </a:ext>
            </a:extLst>
          </p:cNvPr>
          <p:cNvSpPr txBox="1"/>
          <p:nvPr/>
        </p:nvSpPr>
        <p:spPr>
          <a:xfrm>
            <a:off x="7918737" y="633886"/>
            <a:ext cx="427326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62124"/>
                </a:solidFill>
              </a:rPr>
              <a:t>Efficiency of Education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Top Efficiency: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Singapore &amp; Japan: High performance with low spending.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Best value-for-investment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 High Investment, High Performance: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Finland, Germany, U.S. perform well but at higher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Greece: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Low performance despite moderate spending → low efficiency.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Positioned in low performance / low investment quadrant.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 Insights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Greece must improve either investment efficiency or outcome returns to shift quadrant.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36CD3-F9F7-7E93-3A40-FE3BA42875AD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4363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95187-02B5-DCA4-E5FB-933312CFA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0C66A75-0BB6-63C6-9434-D687C0EE8725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663AA-FE44-D7EA-1999-64FC87035438}"/>
              </a:ext>
            </a:extLst>
          </p:cNvPr>
          <p:cNvSpPr txBox="1"/>
          <p:nvPr/>
        </p:nvSpPr>
        <p:spPr>
          <a:xfrm>
            <a:off x="2880898" y="2367171"/>
            <a:ext cx="64302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Introduction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A3B82F0A-108F-C369-DCF0-D7FCAC5BC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C36A12AC-1DC7-E4CF-895B-39CDA907B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50120-4084-373C-6A13-92F8880B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EB70519-3DC4-DBE3-7458-F313E753955E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FD8D2-F07E-DA76-6438-7305D5E6255C}"/>
              </a:ext>
            </a:extLst>
          </p:cNvPr>
          <p:cNvSpPr txBox="1"/>
          <p:nvPr/>
        </p:nvSpPr>
        <p:spPr>
          <a:xfrm>
            <a:off x="1309820" y="2168604"/>
            <a:ext cx="95723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Tableau Dashboard</a:t>
            </a: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6EEE1606-D2E0-3E95-5376-DF61AB358E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76C99AE5-0D77-B88B-1AE3-21854E39AA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6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7BDEF-CBCD-3E14-9085-7F754F57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FA00C37-D42E-68EB-2900-4D61D20DC400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5873682E-7854-568F-A1B5-BA924DAA77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D4307463-9436-7849-C005-700B0CCAAA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63835809-555B-6B8B-8807-397F043A4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672" y="760417"/>
            <a:ext cx="6742500" cy="3469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1F8008-5F7A-64A5-775B-10B28AD39BA1}"/>
              </a:ext>
            </a:extLst>
          </p:cNvPr>
          <p:cNvSpPr txBox="1"/>
          <p:nvPr/>
        </p:nvSpPr>
        <p:spPr>
          <a:xfrm>
            <a:off x="3944106" y="-59467"/>
            <a:ext cx="42956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00" b="1" dirty="0">
                <a:solidFill>
                  <a:srgbClr val="762124"/>
                </a:solidFill>
                <a:latin typeface="+mj-lt"/>
              </a:rPr>
              <a:t>Dashboard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62124"/>
                </a:solidFill>
                <a:latin typeface="+mj-lt"/>
              </a:rPr>
              <a:t>Click on Dashboard to Open Tableau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4B838-ED10-0B3B-F20F-141DC056D1A8}"/>
              </a:ext>
            </a:extLst>
          </p:cNvPr>
          <p:cNvSpPr txBox="1"/>
          <p:nvPr/>
        </p:nvSpPr>
        <p:spPr>
          <a:xfrm>
            <a:off x="137303" y="1251377"/>
            <a:ext cx="21145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600" b="1" dirty="0">
                <a:solidFill>
                  <a:srgbClr val="762124"/>
                </a:solidFill>
              </a:rPr>
              <a:t>Dashboard Purpose</a:t>
            </a:r>
          </a:p>
          <a:p>
            <a:pPr algn="just"/>
            <a:r>
              <a:rPr lang="en-US" sz="1600" dirty="0">
                <a:solidFill>
                  <a:srgbClr val="762124"/>
                </a:solidFill>
              </a:rPr>
              <a:t>To explore the relationship between </a:t>
            </a:r>
            <a:r>
              <a:rPr lang="en-US" sz="1600" b="1" dirty="0">
                <a:solidFill>
                  <a:srgbClr val="762124"/>
                </a:solidFill>
              </a:rPr>
              <a:t>educational performance (PISA 2018 scores)</a:t>
            </a:r>
            <a:r>
              <a:rPr lang="en-US" sz="1600" dirty="0">
                <a:solidFill>
                  <a:srgbClr val="762124"/>
                </a:solidFill>
              </a:rPr>
              <a:t> and </a:t>
            </a:r>
            <a:r>
              <a:rPr lang="en-US" sz="1600" b="1" dirty="0">
                <a:solidFill>
                  <a:srgbClr val="762124"/>
                </a:solidFill>
              </a:rPr>
              <a:t>national education expenditure (% of GDP)</a:t>
            </a:r>
            <a:r>
              <a:rPr lang="en-US" sz="1600" dirty="0">
                <a:solidFill>
                  <a:srgbClr val="762124"/>
                </a:solidFill>
              </a:rPr>
              <a:t> across countries, using dynamic visualizations.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EF805-0A30-B3D1-3EB5-022D33FABBE3}"/>
              </a:ext>
            </a:extLst>
          </p:cNvPr>
          <p:cNvSpPr txBox="1"/>
          <p:nvPr/>
        </p:nvSpPr>
        <p:spPr>
          <a:xfrm>
            <a:off x="72726" y="4079978"/>
            <a:ext cx="3716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762124"/>
                </a:solidFill>
              </a:rPr>
              <a:t>Dashboard 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56D1D-A1FE-1E59-0CE3-2403EE61976A}"/>
              </a:ext>
            </a:extLst>
          </p:cNvPr>
          <p:cNvSpPr txBox="1"/>
          <p:nvPr/>
        </p:nvSpPr>
        <p:spPr>
          <a:xfrm>
            <a:off x="559670" y="4388907"/>
            <a:ext cx="33844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1. World Map of PISA Math Scores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Bubble Size</a:t>
            </a:r>
            <a:r>
              <a:rPr lang="en-US" sz="1600" dirty="0">
                <a:solidFill>
                  <a:srgbClr val="762124"/>
                </a:solidFill>
              </a:rPr>
              <a:t>: Total number of students per country.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Bubble Color</a:t>
            </a:r>
            <a:r>
              <a:rPr lang="en-US" sz="1600" dirty="0">
                <a:solidFill>
                  <a:srgbClr val="762124"/>
                </a:solidFill>
              </a:rPr>
              <a:t>: Average </a:t>
            </a:r>
            <a:r>
              <a:rPr lang="en-US" sz="1600" b="1" dirty="0">
                <a:solidFill>
                  <a:srgbClr val="762124"/>
                </a:solidFill>
              </a:rPr>
              <a:t>Math</a:t>
            </a:r>
            <a:r>
              <a:rPr lang="en-US" sz="1600" dirty="0">
                <a:solidFill>
                  <a:srgbClr val="762124"/>
                </a:solidFill>
              </a:rPr>
              <a:t> score </a:t>
            </a:r>
          </a:p>
          <a:p>
            <a:r>
              <a:rPr lang="en-US" sz="1600" dirty="0">
                <a:solidFill>
                  <a:srgbClr val="762124"/>
                </a:solidFill>
              </a:rPr>
              <a:t>(red = low, blue = high).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Slider</a:t>
            </a:r>
            <a:r>
              <a:rPr lang="en-US" sz="1600" dirty="0">
                <a:solidFill>
                  <a:srgbClr val="762124"/>
                </a:solidFill>
              </a:rPr>
              <a:t>: Filter top N performing countries.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Subject Selector</a:t>
            </a:r>
            <a:r>
              <a:rPr lang="en-US" sz="1600" dirty="0">
                <a:solidFill>
                  <a:srgbClr val="762124"/>
                </a:solidFill>
              </a:rPr>
              <a:t>: Switch between Math, Reading, or Science.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D5236F-DFEA-8FDA-F814-738A487E9E24}"/>
              </a:ext>
            </a:extLst>
          </p:cNvPr>
          <p:cNvSpPr txBox="1"/>
          <p:nvPr/>
        </p:nvSpPr>
        <p:spPr>
          <a:xfrm>
            <a:off x="3944106" y="4348981"/>
            <a:ext cx="31966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2. Line Chart: Education Spending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Shows </a:t>
            </a:r>
            <a:r>
              <a:rPr lang="en-US" sz="1600" b="1" dirty="0">
                <a:solidFill>
                  <a:srgbClr val="762124"/>
                </a:solidFill>
              </a:rPr>
              <a:t>% of GDP spent on education (2008–2018)</a:t>
            </a:r>
            <a:r>
              <a:rPr lang="en-US" sz="1600" dirty="0">
                <a:solidFill>
                  <a:srgbClr val="762124"/>
                </a:solidFill>
              </a:rPr>
              <a:t> for selected country (e.g., </a:t>
            </a:r>
            <a:r>
              <a:rPr lang="en-US" sz="1600" i="1" dirty="0">
                <a:solidFill>
                  <a:srgbClr val="762124"/>
                </a:solidFill>
              </a:rPr>
              <a:t>New Zealand</a:t>
            </a:r>
            <a:r>
              <a:rPr lang="en-US" sz="1600" dirty="0">
                <a:solidFill>
                  <a:srgbClr val="762124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Reflects spending trends and potential correlation with performance.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2A0AC-9F99-DFF4-0F30-A642EAE84A90}"/>
              </a:ext>
            </a:extLst>
          </p:cNvPr>
          <p:cNvSpPr txBox="1"/>
          <p:nvPr/>
        </p:nvSpPr>
        <p:spPr>
          <a:xfrm>
            <a:off x="7039424" y="4329316"/>
            <a:ext cx="27788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3. Data Table: Country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Detailed metrics by country: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Average scores (Math, Reading, Science)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Overall PISA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Total student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Average GDP education expenditure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8B06D14-4ED4-AC64-D66A-6ECB5347E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8297" y="1251377"/>
            <a:ext cx="216643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solidFill>
                  <a:srgbClr val="762124"/>
                </a:solidFill>
              </a:rPr>
              <a:t>Example Insight</a:t>
            </a: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762124"/>
                </a:solidFill>
              </a:rPr>
              <a:t>New Zealand's education expenditure dropped from ~6.6% (2010) to ~5.2% (2018), yet it maintains high average scores (~500+), suggesting spending efficiency.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DF4C4F-FE1D-0EDB-5F86-7EFEFB013B51}"/>
              </a:ext>
            </a:extLst>
          </p:cNvPr>
          <p:cNvSpPr txBox="1"/>
          <p:nvPr/>
        </p:nvSpPr>
        <p:spPr>
          <a:xfrm>
            <a:off x="9967659" y="4329316"/>
            <a:ext cx="22155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600" dirty="0">
                <a:solidFill>
                  <a:srgbClr val="762124"/>
                </a:solidFill>
              </a:rPr>
              <a:t>OECD PISA 2018, World Bank Education Data</a:t>
            </a:r>
            <a:br>
              <a:rPr lang="en-US" sz="1600" dirty="0">
                <a:solidFill>
                  <a:srgbClr val="762124"/>
                </a:solidFill>
              </a:rPr>
            </a:br>
            <a:r>
              <a:rPr lang="en-US" sz="1600" b="1" dirty="0">
                <a:solidFill>
                  <a:srgbClr val="762124"/>
                </a:solidFill>
              </a:rPr>
              <a:t>Dashboard by: </a:t>
            </a:r>
          </a:p>
          <a:p>
            <a:r>
              <a:rPr lang="en-US" sz="1600" dirty="0">
                <a:solidFill>
                  <a:srgbClr val="762124"/>
                </a:solidFill>
              </a:rPr>
              <a:t>Stylianos Giagkos</a:t>
            </a:r>
          </a:p>
        </p:txBody>
      </p:sp>
    </p:spTree>
    <p:extLst>
      <p:ext uri="{BB962C8B-B14F-4D97-AF65-F5344CB8AC3E}">
        <p14:creationId xmlns:p14="http://schemas.microsoft.com/office/powerpoint/2010/main" val="97130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E437-BF44-E0F1-5A6D-907794154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5EA5656-C9B1-3A54-0A6D-558BFDE89244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8B2AD-5975-D6A1-4989-88B5C3EA0E6D}"/>
              </a:ext>
            </a:extLst>
          </p:cNvPr>
          <p:cNvSpPr txBox="1"/>
          <p:nvPr/>
        </p:nvSpPr>
        <p:spPr>
          <a:xfrm>
            <a:off x="1309820" y="2214771"/>
            <a:ext cx="95723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Conclusions and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6600" b="1" i="0" u="none" strike="noStrike" cap="none" normalizeH="0" baseline="0" dirty="0">
                <a:ln>
                  <a:noFill/>
                </a:ln>
                <a:solidFill>
                  <a:srgbClr val="762124"/>
                </a:solidFill>
                <a:effectLst/>
                <a:latin typeface="+mj-lt"/>
              </a:rPr>
              <a:t>Policy Recommendations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3D30B8D1-60BF-DC93-1424-3465C4AF72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486FD0AC-333E-F9A9-4956-F3182B20D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7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9C498-7ACD-82F8-66A1-93A408238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92044BC0-AE42-C776-282A-CB361D651E30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FA46E5-291C-BEED-1274-A7D10C60EAB4}"/>
              </a:ext>
            </a:extLst>
          </p:cNvPr>
          <p:cNvSpPr txBox="1">
            <a:spLocks/>
          </p:cNvSpPr>
          <p:nvPr/>
        </p:nvSpPr>
        <p:spPr>
          <a:xfrm>
            <a:off x="425115" y="222471"/>
            <a:ext cx="11341768" cy="854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62124"/>
                </a:solidFill>
                <a:effectLst/>
                <a:uLnTx/>
                <a:uFillTx/>
                <a:latin typeface="+mj-lt"/>
                <a:ea typeface="+mj-ea"/>
                <a:cs typeface="Times New Roman" pitchFamily="18" charset="0"/>
              </a:rPr>
              <a:t>Summary of Findings</a:t>
            </a:r>
            <a:endParaRPr lang="el-GR" sz="3000" dirty="0">
              <a:solidFill>
                <a:srgbClr val="762124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C3FEF-BEBC-BCCC-96D2-065D7774E566}"/>
              </a:ext>
            </a:extLst>
          </p:cNvPr>
          <p:cNvSpPr txBox="1"/>
          <p:nvPr/>
        </p:nvSpPr>
        <p:spPr>
          <a:xfrm>
            <a:off x="541230" y="2536113"/>
            <a:ext cx="5308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62124"/>
                </a:solidFill>
              </a:rPr>
              <a:t>Performance: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Greece performs below the OECD median in all subjects.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Gender gaps exist but are aligned with international trends.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78535-A159-3506-0E1E-3B74A85F5B66}"/>
              </a:ext>
            </a:extLst>
          </p:cNvPr>
          <p:cNvSpPr txBox="1"/>
          <p:nvPr/>
        </p:nvSpPr>
        <p:spPr>
          <a:xfrm>
            <a:off x="6095999" y="251945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Equity &amp; Socioeconomic Influence: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62124"/>
                </a:solidFill>
              </a:rPr>
              <a:t>Parental education strongly impacts student performance.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62124"/>
                </a:solidFill>
              </a:rPr>
              <a:t>Greece shows moderate-to-large equity gaps, especially in upper education transitions.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4D1E4-693C-5E10-311F-7E682A81CC0C}"/>
              </a:ext>
            </a:extLst>
          </p:cNvPr>
          <p:cNvSpPr txBox="1"/>
          <p:nvPr/>
        </p:nvSpPr>
        <p:spPr>
          <a:xfrm>
            <a:off x="375713" y="48790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Investment vs Outcome: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62124"/>
                </a:solidFill>
              </a:rPr>
              <a:t>Education funding has declined, and returns are relatively low.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62124"/>
                </a:solidFill>
              </a:rPr>
              <a:t>Greece sits in the low efficiency quadrant, unlike top performers.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1F33E-C06C-5DF0-09B5-FE6A7EFEB69B}"/>
              </a:ext>
            </a:extLst>
          </p:cNvPr>
          <p:cNvSpPr txBox="1"/>
          <p:nvPr/>
        </p:nvSpPr>
        <p:spPr>
          <a:xfrm>
            <a:off x="6226629" y="494972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Global Standing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62124"/>
                </a:solidFill>
              </a:rPr>
              <a:t>Greece is not among the lowest, but trails behind high-achieving and equitable systems.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62124"/>
                </a:solidFill>
              </a:rPr>
              <a:t>Room for reform and smarter investment is clear.</a:t>
            </a:r>
          </a:p>
        </p:txBody>
      </p:sp>
      <p:pic>
        <p:nvPicPr>
          <p:cNvPr id="16" name="Graphic 15" descr="Bar graph with upward trend with solid fill">
            <a:extLst>
              <a:ext uri="{FF2B5EF4-FFF2-40B4-BE49-F238E27FC236}">
                <a16:creationId xmlns:a16="http://schemas.microsoft.com/office/drawing/2014/main" id="{57D9A434-3E8F-636A-C6CB-3504DE6C5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00769" y="1248229"/>
            <a:ext cx="1470040" cy="1470040"/>
          </a:xfrm>
          <a:prstGeom prst="rect">
            <a:avLst/>
          </a:prstGeom>
        </p:spPr>
      </p:pic>
      <p:pic>
        <p:nvPicPr>
          <p:cNvPr id="20" name="Graphic 19" descr="Euro with solid fill">
            <a:extLst>
              <a:ext uri="{FF2B5EF4-FFF2-40B4-BE49-F238E27FC236}">
                <a16:creationId xmlns:a16="http://schemas.microsoft.com/office/drawing/2014/main" id="{D26F6187-CF13-9865-307F-09DAB5D7C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4990" y="3659839"/>
            <a:ext cx="1283610" cy="1283610"/>
          </a:xfrm>
          <a:prstGeom prst="rect">
            <a:avLst/>
          </a:prstGeom>
        </p:spPr>
      </p:pic>
      <p:pic>
        <p:nvPicPr>
          <p:cNvPr id="22" name="Graphic 21" descr="Earth globe: Africa and Europe with solid fill">
            <a:extLst>
              <a:ext uri="{FF2B5EF4-FFF2-40B4-BE49-F238E27FC236}">
                <a16:creationId xmlns:a16="http://schemas.microsoft.com/office/drawing/2014/main" id="{F1B624D3-6C4A-323E-0641-CC5A585E9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9609" y="3564380"/>
            <a:ext cx="1470040" cy="1470040"/>
          </a:xfrm>
          <a:prstGeom prst="rect">
            <a:avLst/>
          </a:prstGeom>
        </p:spPr>
      </p:pic>
      <p:pic>
        <p:nvPicPr>
          <p:cNvPr id="8194" name="Picture 2" descr="equity icon">
            <a:extLst>
              <a:ext uri="{FF2B5EF4-FFF2-40B4-BE49-F238E27FC236}">
                <a16:creationId xmlns:a16="http://schemas.microsoft.com/office/drawing/2014/main" id="{69F3FD8D-5B29-618B-666F-6280D6A6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11500"/>
                    </a14:imgEffect>
                    <a14:imgEffect>
                      <a14:saturation sat="2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220" y="1072476"/>
            <a:ext cx="1770818" cy="17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180A0B-41D2-D218-EDDF-091EB0A1F4DC}"/>
              </a:ext>
            </a:extLst>
          </p:cNvPr>
          <p:cNvCxnSpPr>
            <a:cxnSpLocks/>
          </p:cNvCxnSpPr>
          <p:nvPr/>
        </p:nvCxnSpPr>
        <p:spPr>
          <a:xfrm>
            <a:off x="375713" y="222471"/>
            <a:ext cx="0" cy="532371"/>
          </a:xfrm>
          <a:prstGeom prst="line">
            <a:avLst/>
          </a:prstGeom>
          <a:ln w="38100">
            <a:solidFill>
              <a:srgbClr val="76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46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25C1E-545B-6439-C890-0E1C0ADA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EA0F54E-4079-102E-CC22-294926E5A8D0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A3C8AF-F222-7313-421A-04FCB6F8DEEC}"/>
              </a:ext>
            </a:extLst>
          </p:cNvPr>
          <p:cNvSpPr txBox="1">
            <a:spLocks/>
          </p:cNvSpPr>
          <p:nvPr/>
        </p:nvSpPr>
        <p:spPr>
          <a:xfrm>
            <a:off x="425115" y="222471"/>
            <a:ext cx="11341768" cy="854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62124"/>
                </a:solidFill>
                <a:effectLst/>
                <a:uLnTx/>
                <a:uFillTx/>
                <a:latin typeface="+mj-lt"/>
                <a:ea typeface="+mj-ea"/>
                <a:cs typeface="Times New Roman" pitchFamily="18" charset="0"/>
              </a:rPr>
              <a:t>Toward a More Equitable and Effective Education System</a:t>
            </a:r>
            <a:endParaRPr lang="el-GR" sz="3000" dirty="0">
              <a:solidFill>
                <a:srgbClr val="762124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508333-53F3-B8A8-A0D0-C1B2E55BF667}"/>
              </a:ext>
            </a:extLst>
          </p:cNvPr>
          <p:cNvSpPr txBox="1"/>
          <p:nvPr/>
        </p:nvSpPr>
        <p:spPr>
          <a:xfrm>
            <a:off x="470614" y="2609006"/>
            <a:ext cx="36628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62124"/>
                </a:solidFill>
              </a:rPr>
              <a:t>1. Strengthen Early Support</a:t>
            </a:r>
          </a:p>
          <a:p>
            <a:pPr indent="-285750">
              <a:buFontTx/>
              <a:buChar char="-"/>
            </a:pPr>
            <a:r>
              <a:rPr lang="en-US" dirty="0">
                <a:solidFill>
                  <a:srgbClr val="762124"/>
                </a:solidFill>
              </a:rPr>
              <a:t>Expand early childhood education and literacy programs for low-SES families.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FD713-65AB-07B1-4714-E38BF2BDE16E}"/>
              </a:ext>
            </a:extLst>
          </p:cNvPr>
          <p:cNvSpPr txBox="1"/>
          <p:nvPr/>
        </p:nvSpPr>
        <p:spPr>
          <a:xfrm>
            <a:off x="4179078" y="2534112"/>
            <a:ext cx="4256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2. Target Socioeconomic Gaps</a:t>
            </a:r>
          </a:p>
          <a:p>
            <a:r>
              <a:rPr lang="en-US" sz="1800" dirty="0">
                <a:solidFill>
                  <a:srgbClr val="762124"/>
                </a:solidFill>
              </a:rPr>
              <a:t>- Introduce performance-based funding to schools in disadvantaged areas.</a:t>
            </a:r>
          </a:p>
          <a:p>
            <a:r>
              <a:rPr lang="en-US" sz="1800" dirty="0">
                <a:solidFill>
                  <a:srgbClr val="762124"/>
                </a:solidFill>
              </a:rPr>
              <a:t>- Provide mentoring, tutoring, and enrichment for underperforming groups.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AD4D3-3F05-9FB9-D16D-59608606A953}"/>
              </a:ext>
            </a:extLst>
          </p:cNvPr>
          <p:cNvSpPr txBox="1"/>
          <p:nvPr/>
        </p:nvSpPr>
        <p:spPr>
          <a:xfrm>
            <a:off x="476277" y="4967148"/>
            <a:ext cx="37028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4. Optimize Education Investment</a:t>
            </a:r>
          </a:p>
          <a:p>
            <a:r>
              <a:rPr lang="en-US" sz="1800" dirty="0">
                <a:solidFill>
                  <a:srgbClr val="762124"/>
                </a:solidFill>
              </a:rPr>
              <a:t>- Increase investment in education gradually toward OECD average.</a:t>
            </a:r>
          </a:p>
          <a:p>
            <a:r>
              <a:rPr lang="en-US" sz="1800" dirty="0">
                <a:solidFill>
                  <a:srgbClr val="762124"/>
                </a:solidFill>
              </a:rPr>
              <a:t>- Ensure funds target classroom-level quality, not just administrative expansion.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0FB9B-796F-3188-D1CE-1BB207098BF9}"/>
              </a:ext>
            </a:extLst>
          </p:cNvPr>
          <p:cNvSpPr txBox="1"/>
          <p:nvPr/>
        </p:nvSpPr>
        <p:spPr>
          <a:xfrm>
            <a:off x="8252636" y="2534112"/>
            <a:ext cx="41356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3. Promote Equity in Secondary &amp; Tertiary Transitions</a:t>
            </a:r>
          </a:p>
          <a:p>
            <a:r>
              <a:rPr lang="en-US" dirty="0">
                <a:solidFill>
                  <a:srgbClr val="762124"/>
                </a:solidFill>
              </a:rPr>
              <a:t>Reduce dropout rates and support pathways to upper secondary and vocational education.</a:t>
            </a:r>
          </a:p>
          <a:p>
            <a:r>
              <a:rPr lang="en-US" sz="1800" dirty="0">
                <a:solidFill>
                  <a:srgbClr val="762124"/>
                </a:solidFill>
              </a:rPr>
              <a:t>Room for reform and smarter investment is clear.</a:t>
            </a:r>
          </a:p>
        </p:txBody>
      </p:sp>
      <p:pic>
        <p:nvPicPr>
          <p:cNvPr id="16" name="Graphic 15" descr="Children with solid fill">
            <a:extLst>
              <a:ext uri="{FF2B5EF4-FFF2-40B4-BE49-F238E27FC236}">
                <a16:creationId xmlns:a16="http://schemas.microsoft.com/office/drawing/2014/main" id="{8A9B6472-3BD8-D7E9-1F31-2B9C5C266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25204" y="1248229"/>
            <a:ext cx="1470040" cy="1470040"/>
          </a:xfrm>
          <a:prstGeom prst="rect">
            <a:avLst/>
          </a:prstGeom>
        </p:spPr>
      </p:pic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C2A4EA47-B52C-2651-C9F7-C9E117DB1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33155" y="1232504"/>
            <a:ext cx="1470040" cy="147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CA786-3F2B-43EF-6D95-47A43C60F79D}"/>
              </a:ext>
            </a:extLst>
          </p:cNvPr>
          <p:cNvSpPr txBox="1"/>
          <p:nvPr/>
        </p:nvSpPr>
        <p:spPr>
          <a:xfrm>
            <a:off x="7769402" y="5279768"/>
            <a:ext cx="47949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62124"/>
                </a:solidFill>
              </a:rPr>
              <a:t> 5. Leverage Data for Policy</a:t>
            </a:r>
          </a:p>
          <a:p>
            <a:r>
              <a:rPr lang="en-US" dirty="0">
                <a:solidFill>
                  <a:srgbClr val="762124"/>
                </a:solidFill>
              </a:rPr>
              <a:t>Use PISA insights and school-level metrics to monitor impact, equity, and effectiveness.</a:t>
            </a:r>
          </a:p>
        </p:txBody>
      </p:sp>
      <p:pic>
        <p:nvPicPr>
          <p:cNvPr id="14" name="Graphic 13" descr="Research with solid fill">
            <a:extLst>
              <a:ext uri="{FF2B5EF4-FFF2-40B4-BE49-F238E27FC236}">
                <a16:creationId xmlns:a16="http://schemas.microsoft.com/office/drawing/2014/main" id="{E271F88A-E275-08CF-F64D-0EAC2183A6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547192" y="4343747"/>
            <a:ext cx="1053073" cy="10530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1FBD8A-9730-E97A-B66F-702F52FF63EA}"/>
              </a:ext>
            </a:extLst>
          </p:cNvPr>
          <p:cNvCxnSpPr>
            <a:cxnSpLocks/>
          </p:cNvCxnSpPr>
          <p:nvPr/>
        </p:nvCxnSpPr>
        <p:spPr>
          <a:xfrm>
            <a:off x="375713" y="222471"/>
            <a:ext cx="0" cy="532371"/>
          </a:xfrm>
          <a:prstGeom prst="line">
            <a:avLst/>
          </a:prstGeom>
          <a:ln w="38100">
            <a:solidFill>
              <a:srgbClr val="76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Euro with solid fill">
            <a:extLst>
              <a:ext uri="{FF2B5EF4-FFF2-40B4-BE49-F238E27FC236}">
                <a16:creationId xmlns:a16="http://schemas.microsoft.com/office/drawing/2014/main" id="{EE057C69-E512-5D88-EEDD-2BD20A8BA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01140" y="4046086"/>
            <a:ext cx="1053073" cy="1053073"/>
          </a:xfrm>
          <a:prstGeom prst="rect">
            <a:avLst/>
          </a:prstGeom>
        </p:spPr>
      </p:pic>
      <p:pic>
        <p:nvPicPr>
          <p:cNvPr id="5" name="Picture 2" descr="equity icon">
            <a:extLst>
              <a:ext uri="{FF2B5EF4-FFF2-40B4-BE49-F238E27FC236}">
                <a16:creationId xmlns:a16="http://schemas.microsoft.com/office/drawing/2014/main" id="{CFCCF01A-8B49-50BE-C746-57129275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colorTemperature colorTemp="11500"/>
                    </a14:imgEffect>
                    <a14:imgEffect>
                      <a14:saturation sat="2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454" y="1006073"/>
            <a:ext cx="1770818" cy="17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66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7CD73-1CE3-973F-A563-EAD10F4A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97FFD-0839-9B27-3B27-6E7BAA929F2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 algn="r">
              <a:buNone/>
            </a:pPr>
            <a:endParaRPr lang="en-US" sz="9600" dirty="0">
              <a:solidFill>
                <a:srgbClr val="762124"/>
              </a:solidFill>
              <a:latin typeface="+mj-lt"/>
            </a:endParaRPr>
          </a:p>
          <a:p>
            <a:pPr marL="0" indent="0" algn="r">
              <a:buNone/>
            </a:pPr>
            <a:endParaRPr lang="en-US" sz="9600" dirty="0">
              <a:solidFill>
                <a:srgbClr val="762124"/>
              </a:solidFill>
              <a:latin typeface="+mj-lt"/>
            </a:endParaRPr>
          </a:p>
          <a:p>
            <a:pPr marL="0" indent="0" algn="r">
              <a:buNone/>
            </a:pPr>
            <a:r>
              <a:rPr lang="en-US" sz="9600" dirty="0">
                <a:solidFill>
                  <a:srgbClr val="762124"/>
                </a:solidFill>
                <a:latin typeface="+mj-lt"/>
                <a:cs typeface="Times New Roman" pitchFamily="18" charset="0"/>
              </a:rPr>
              <a:t>Thank You!</a:t>
            </a:r>
            <a:endParaRPr lang="el-GR" sz="9600" dirty="0">
              <a:solidFill>
                <a:srgbClr val="762124"/>
              </a:solidFill>
              <a:latin typeface="+mj-lt"/>
              <a:cs typeface="Times New Roman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89EA97-F79A-E788-1042-588732A62C10}"/>
              </a:ext>
            </a:extLst>
          </p:cNvPr>
          <p:cNvCxnSpPr>
            <a:cxnSpLocks/>
          </p:cNvCxnSpPr>
          <p:nvPr/>
        </p:nvCxnSpPr>
        <p:spPr>
          <a:xfrm>
            <a:off x="838200" y="852296"/>
            <a:ext cx="0" cy="5472304"/>
          </a:xfrm>
          <a:prstGeom prst="line">
            <a:avLst/>
          </a:prstGeom>
          <a:ln w="38100">
            <a:solidFill>
              <a:srgbClr val="76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96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3D4FA-D934-C587-63B8-C8AE2F348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07402E8-1894-DB2E-6BCC-DBB34BB847A3}"/>
              </a:ext>
            </a:extLst>
          </p:cNvPr>
          <p:cNvGrpSpPr/>
          <p:nvPr/>
        </p:nvGrpSpPr>
        <p:grpSpPr>
          <a:xfrm>
            <a:off x="0" y="211300"/>
            <a:ext cx="3295652" cy="854806"/>
            <a:chOff x="463551" y="802799"/>
            <a:chExt cx="3295652" cy="85480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E194DDC-450A-89D4-B11C-1B1D6A6910A0}"/>
                </a:ext>
              </a:extLst>
            </p:cNvPr>
            <p:cNvSpPr txBox="1">
              <a:spLocks/>
            </p:cNvSpPr>
            <p:nvPr/>
          </p:nvSpPr>
          <p:spPr>
            <a:xfrm>
              <a:off x="463551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Introduction</a:t>
              </a:r>
              <a:endParaRPr lang="el-GR" sz="4000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E258E1C-6D79-38E4-EDF8-C5C18481B4F2}"/>
                </a:ext>
              </a:extLst>
            </p:cNvPr>
            <p:cNvCxnSpPr>
              <a:cxnSpLocks/>
            </p:cNvCxnSpPr>
            <p:nvPr/>
          </p:nvCxnSpPr>
          <p:spPr>
            <a:xfrm>
              <a:off x="782490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0DC7B7C-FE5F-0B47-76BA-0F8438D1ACDE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AD148-93F1-9AD3-D3F4-71D6EECEAA75}"/>
              </a:ext>
            </a:extLst>
          </p:cNvPr>
          <p:cNvSpPr txBox="1"/>
          <p:nvPr/>
        </p:nvSpPr>
        <p:spPr>
          <a:xfrm>
            <a:off x="318939" y="1368730"/>
            <a:ext cx="6573351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62124"/>
                </a:solidFill>
                <a:latin typeface="+mj-lt"/>
              </a:rPr>
              <a:t>Why PISA Matters</a:t>
            </a:r>
          </a:p>
          <a:p>
            <a:pPr marL="800100" lvl="1" indent="-342900">
              <a:buFontTx/>
              <a:buChar char="-"/>
            </a:pPr>
            <a:r>
              <a:rPr lang="en-US" sz="2200" dirty="0">
                <a:solidFill>
                  <a:srgbClr val="762124"/>
                </a:solidFill>
                <a:latin typeface="+mj-lt"/>
              </a:rPr>
              <a:t>Global benchmark as </a:t>
            </a:r>
            <a:r>
              <a:rPr lang="en-US" sz="2200">
                <a:solidFill>
                  <a:srgbClr val="762124"/>
                </a:solidFill>
                <a:latin typeface="+mj-lt"/>
              </a:rPr>
              <a:t>Academic and Socioeconomic </a:t>
            </a:r>
            <a:r>
              <a:rPr lang="en-US" sz="2200" dirty="0">
                <a:solidFill>
                  <a:srgbClr val="762124"/>
                </a:solidFill>
                <a:latin typeface="+mj-lt"/>
              </a:rPr>
              <a:t>Status </a:t>
            </a:r>
            <a:r>
              <a:rPr lang="en-US" sz="2200">
                <a:solidFill>
                  <a:srgbClr val="762124"/>
                </a:solidFill>
                <a:latin typeface="+mj-lt"/>
              </a:rPr>
              <a:t>of Students </a:t>
            </a:r>
            <a:r>
              <a:rPr lang="en-US" sz="2200" dirty="0">
                <a:solidFill>
                  <a:srgbClr val="762124"/>
                </a:solidFill>
                <a:latin typeface="+mj-lt"/>
              </a:rPr>
              <a:t>in Reading, Math &amp; Science</a:t>
            </a:r>
          </a:p>
          <a:p>
            <a:pPr lvl="1"/>
            <a:r>
              <a:rPr lang="en-US" sz="2200" dirty="0">
                <a:solidFill>
                  <a:srgbClr val="762124"/>
                </a:solidFill>
                <a:latin typeface="+mj-lt"/>
              </a:rPr>
              <a:t>- Conducted by the OECD in 70+ countries every 3 years</a:t>
            </a:r>
          </a:p>
          <a:p>
            <a:pPr lvl="1"/>
            <a:r>
              <a:rPr lang="en-US" sz="2200" dirty="0">
                <a:solidFill>
                  <a:srgbClr val="762124"/>
                </a:solidFill>
                <a:latin typeface="+mj-lt"/>
              </a:rPr>
              <a:t>- Enables cross-country comparisons of student outcomes</a:t>
            </a:r>
          </a:p>
          <a:p>
            <a:pPr lvl="1"/>
            <a:r>
              <a:rPr lang="en-US" sz="2200" dirty="0">
                <a:solidFill>
                  <a:srgbClr val="762124"/>
                </a:solidFill>
                <a:latin typeface="+mj-lt"/>
              </a:rPr>
              <a:t>- Informs education policy with evidence-based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762124"/>
                </a:solidFill>
                <a:effectLst/>
                <a:latin typeface="+mj-lt"/>
              </a:rPr>
              <a:t>What this study examines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+mj-lt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762124"/>
                </a:solidFill>
                <a:effectLst/>
                <a:latin typeface="+mj-lt"/>
              </a:rPr>
              <a:t>- Greece’s performance in context of global, gender, equity, and investment dimensions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9C5D078-D366-0760-3EE7-75CD58B0C7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17A08C1E-C5EB-B9DE-5DB1-D6FA6A2F27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F0AF6D-F342-250F-5BEC-E6C01B60F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690" y="1707131"/>
            <a:ext cx="49720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5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37BD8-7D30-769E-B044-305FBE252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CDB612C-F8F3-1E65-4332-CAAD666F570A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4D496-FD2B-7899-8096-D39097866C8E}"/>
              </a:ext>
            </a:extLst>
          </p:cNvPr>
          <p:cNvSpPr txBox="1"/>
          <p:nvPr/>
        </p:nvSpPr>
        <p:spPr>
          <a:xfrm>
            <a:off x="2880898" y="2321004"/>
            <a:ext cx="64302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R - Plots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942D2B1-11A2-1874-6D2B-E3DD5B724F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40D81A68-8574-C160-D638-2C686F6A8C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14EC8-5867-765D-5046-676107EF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CFBB45D-A95F-52C4-201E-7391D93466A6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27106-4599-CD05-4C8E-AB21CF846C6C}"/>
              </a:ext>
            </a:extLst>
          </p:cNvPr>
          <p:cNvSpPr txBox="1"/>
          <p:nvPr/>
        </p:nvSpPr>
        <p:spPr>
          <a:xfrm>
            <a:off x="2880898" y="2214771"/>
            <a:ext cx="643020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Academic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Insights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1F29FC8-A3E1-C28B-03F7-9874AA9D3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69E11F60-0B81-7147-597E-DD6FB4F6E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4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623A-FBEF-29DF-337F-BC4AD996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626CBD-8429-4AEB-A31D-C9E86F3BB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41122"/>
            <a:ext cx="9494198" cy="4747098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BEEE4EA-07CC-CE8B-5B22-05DB4F74AEE8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E28725-AA40-7171-AAD2-296F92950566}"/>
              </a:ext>
            </a:extLst>
          </p:cNvPr>
          <p:cNvGrpSpPr/>
          <p:nvPr/>
        </p:nvGrpSpPr>
        <p:grpSpPr>
          <a:xfrm>
            <a:off x="375713" y="221422"/>
            <a:ext cx="11341768" cy="854806"/>
            <a:chOff x="721891" y="801750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B1BAD5C8-28D3-3251-9B17-69649A01183A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801750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Global Education Excellence: Top Performing Countries</a:t>
              </a:r>
              <a:endParaRPr lang="el-GR" sz="3000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DD4AEA-3634-5ED9-D88A-515F990C2DCD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1591F3-C126-13E8-E70D-8CDA6CBBA5E2}"/>
              </a:ext>
            </a:extLst>
          </p:cNvPr>
          <p:cNvSpPr txBox="1"/>
          <p:nvPr/>
        </p:nvSpPr>
        <p:spPr>
          <a:xfrm>
            <a:off x="9174480" y="894626"/>
            <a:ext cx="301752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62124"/>
                </a:solidFill>
              </a:rPr>
              <a:t>Global Education Excellence: PISA 2018 Highlights</a:t>
            </a:r>
            <a:endParaRPr lang="en-US" sz="2200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62124"/>
                </a:solidFill>
              </a:rPr>
              <a:t>Top Performers:</a:t>
            </a:r>
            <a:r>
              <a:rPr lang="en-US" dirty="0">
                <a:solidFill>
                  <a:srgbClr val="762124"/>
                </a:solidFill>
              </a:rPr>
              <a:t> </a:t>
            </a:r>
          </a:p>
          <a:p>
            <a:r>
              <a:rPr lang="en-US" dirty="0">
                <a:solidFill>
                  <a:srgbClr val="762124"/>
                </a:solidFill>
              </a:rPr>
              <a:t>- East Asian economies (China, Singapore, Macao) lead.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62124"/>
                </a:solidFill>
              </a:rPr>
              <a:t>Strong Showing:</a:t>
            </a:r>
            <a:r>
              <a:rPr lang="en-US" dirty="0">
                <a:solidFill>
                  <a:srgbClr val="762124"/>
                </a:solidFill>
              </a:rPr>
              <a:t> </a:t>
            </a:r>
          </a:p>
          <a:p>
            <a:r>
              <a:rPr lang="en-US" dirty="0">
                <a:solidFill>
                  <a:srgbClr val="762124"/>
                </a:solidFill>
              </a:rPr>
              <a:t>- Many European nations excel.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62124"/>
                </a:solidFill>
              </a:rPr>
              <a:t>Greece’s ranking:</a:t>
            </a:r>
            <a:r>
              <a:rPr lang="en-US" dirty="0">
                <a:solidFill>
                  <a:srgbClr val="762124"/>
                </a:solidFill>
              </a:rPr>
              <a:t> </a:t>
            </a:r>
          </a:p>
          <a:p>
            <a:r>
              <a:rPr lang="en-US" dirty="0">
                <a:solidFill>
                  <a:srgbClr val="762124"/>
                </a:solidFill>
              </a:rPr>
              <a:t>- Greece’s score (465), slightly above the global average of (460) below the median (475)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62124"/>
                </a:solidFill>
              </a:rPr>
              <a:t>Overall:</a:t>
            </a:r>
            <a:r>
              <a:rPr lang="en-US" dirty="0">
                <a:solidFill>
                  <a:srgbClr val="762124"/>
                </a:solidFill>
              </a:rPr>
              <a:t> </a:t>
            </a:r>
          </a:p>
          <a:p>
            <a:r>
              <a:rPr lang="en-US" dirty="0">
                <a:solidFill>
                  <a:srgbClr val="762124"/>
                </a:solidFill>
              </a:rPr>
              <a:t>- Wide range in global education performance.</a:t>
            </a:r>
          </a:p>
          <a:p>
            <a:endParaRPr lang="en-US" dirty="0">
              <a:solidFill>
                <a:srgbClr val="76212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87749-A4CF-67C6-AD1E-B1BCBD754116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069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6937-2766-AE4C-404D-8402D0CDB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9D2BD9BC-537F-031A-EEB4-D4B28BFE1442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D3457-4676-B6F6-A7AF-955E90DA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317079"/>
            <a:ext cx="8377880" cy="41889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FB93BA6-23C0-660D-E1C1-850E103972FC}"/>
              </a:ext>
            </a:extLst>
          </p:cNvPr>
          <p:cNvGrpSpPr/>
          <p:nvPr/>
        </p:nvGrpSpPr>
        <p:grpSpPr>
          <a:xfrm>
            <a:off x="375713" y="222471"/>
            <a:ext cx="11391170" cy="854806"/>
            <a:chOff x="721891" y="802799"/>
            <a:chExt cx="3310007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E057F426-2F9A-3702-B9A8-5B4C1AB12601}"/>
                </a:ext>
              </a:extLst>
            </p:cNvPr>
            <p:cNvSpPr txBox="1">
              <a:spLocks/>
            </p:cNvSpPr>
            <p:nvPr/>
          </p:nvSpPr>
          <p:spPr>
            <a:xfrm>
              <a:off x="736246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Subject Excellence Across Top Performing Nations</a:t>
              </a:r>
              <a:endParaRPr lang="el-GR" sz="3000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8CB71AD-B1F0-1550-870A-61B0A5115F6C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A83EDC0-6E1E-0BB0-93E5-C1669D535706}"/>
              </a:ext>
            </a:extLst>
          </p:cNvPr>
          <p:cNvSpPr txBox="1"/>
          <p:nvPr/>
        </p:nvSpPr>
        <p:spPr>
          <a:xfrm>
            <a:off x="8153400" y="551989"/>
            <a:ext cx="403859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62124"/>
                </a:solidFill>
              </a:rPr>
              <a:t>Subject-Wise PISA 2018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Mathematics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- China leads (593), followed by Singapore and Macao.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- Greece: 454 — well below OECD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Reading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- Top scorers: China (561), Singapore, Hong Kong.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- Greece: 461 — modestly below global average.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Science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- China again tops (594), followed by Singapore and Estonia.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- Greece: 454 — among the lowest in this comparison.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 Insights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East Asian countries dominate across all subjects.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Europe performs well, especially in reading and science.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Greece trails significantly in all subjects, highlighting need for systemic educational improvements.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906C1-9757-7AC8-D7B8-336111DF16FC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823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0EBB-96FC-D158-C7E1-0FCBD27B3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1691333F-CC63-44F5-4161-BA683A0D19F5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70331E-18D1-EEC3-B696-BA0301C739E5}"/>
              </a:ext>
            </a:extLst>
          </p:cNvPr>
          <p:cNvGrpSpPr/>
          <p:nvPr/>
        </p:nvGrpSpPr>
        <p:grpSpPr>
          <a:xfrm>
            <a:off x="375713" y="222471"/>
            <a:ext cx="11391170" cy="854806"/>
            <a:chOff x="721891" y="802799"/>
            <a:chExt cx="3310007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D2B02F8E-A4F8-9DEC-7308-EB8F3B1537DF}"/>
                </a:ext>
              </a:extLst>
            </p:cNvPr>
            <p:cNvSpPr txBox="1">
              <a:spLocks/>
            </p:cNvSpPr>
            <p:nvPr/>
          </p:nvSpPr>
          <p:spPr>
            <a:xfrm>
              <a:off x="736246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Greece in Global Context: PISA Performance Ranking</a:t>
              </a:r>
              <a:endParaRPr lang="el-GR" sz="3000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1377F1-4706-AD21-C25D-5765CEFCF895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50DA964-5F2A-63C9-1C04-AB606B33D940}"/>
              </a:ext>
            </a:extLst>
          </p:cNvPr>
          <p:cNvSpPr txBox="1"/>
          <p:nvPr/>
        </p:nvSpPr>
        <p:spPr>
          <a:xfrm>
            <a:off x="8153400" y="633886"/>
            <a:ext cx="403859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62124"/>
                </a:solidFill>
              </a:rPr>
              <a:t>Greece in Global Context: PISA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Ranking Overview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Countries are ranked by average scores across math, reading, and science.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Performance tiers are color-coded: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🟢Excellent (≥520)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🔵Good (480–519)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🟡Average (440–479)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🔴Below Average (&lt;440)</a:t>
            </a:r>
          </a:p>
          <a:p>
            <a:pPr lvl="1"/>
            <a:endParaRPr lang="en-US" sz="1600" b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Greece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- Score: 465, placing in the “Average” tier.</a:t>
            </a:r>
          </a:p>
          <a:p>
            <a:pPr lvl="1"/>
            <a:r>
              <a:rPr lang="en-US" sz="1600" dirty="0">
                <a:solidFill>
                  <a:srgbClr val="762124"/>
                </a:solidFill>
              </a:rPr>
              <a:t>- Positioned just above the global average, but below most OECD peers</a:t>
            </a:r>
          </a:p>
          <a:p>
            <a:endParaRPr lang="en-US" sz="1600" b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 Insights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East Asian countries dominate across all subjects.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Europe performs well, especially in reading and science.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- Greece trails significantly in all subjects, highlighting need for systemic educational improvements.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AB987-D353-FBAC-3601-24C11DD71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9" y="1116281"/>
            <a:ext cx="7975341" cy="4907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1DDED5-0D43-AB9C-EAD2-59E813D16E7D}"/>
              </a:ext>
            </a:extLst>
          </p:cNvPr>
          <p:cNvSpPr txBox="1"/>
          <p:nvPr/>
        </p:nvSpPr>
        <p:spPr>
          <a:xfrm>
            <a:off x="142569" y="5833129"/>
            <a:ext cx="340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762124"/>
                </a:solidFill>
              </a:rPr>
              <a:t>Sources</a:t>
            </a:r>
          </a:p>
          <a:p>
            <a:r>
              <a:rPr lang="en-US" sz="1400" dirty="0">
                <a:solidFill>
                  <a:srgbClr val="762124"/>
                </a:solidFill>
              </a:rPr>
              <a:t>OECD PISA 2018, World Bank Education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778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1896-636B-5219-F014-84DEF76D7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6B6EE45-EFE3-F656-00DD-C06D96710164}"/>
              </a:ext>
            </a:extLst>
          </p:cNvPr>
          <p:cNvSpPr txBox="1">
            <a:spLocks/>
          </p:cNvSpPr>
          <p:nvPr/>
        </p:nvSpPr>
        <p:spPr>
          <a:xfrm>
            <a:off x="4038600" y="6356349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Greece in the Global Classroom: Insights from PISA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4D922-7C37-36E6-CF69-CF77EAA7305D}"/>
              </a:ext>
            </a:extLst>
          </p:cNvPr>
          <p:cNvSpPr txBox="1"/>
          <p:nvPr/>
        </p:nvSpPr>
        <p:spPr>
          <a:xfrm>
            <a:off x="2880898" y="2214771"/>
            <a:ext cx="643020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Demographic Insights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EF7D633C-4913-4872-F889-2413FC6334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5B2A6687-5FA4-A474-B345-CBAA398A8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7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E75E20B-1AD1-455D-9D86-D36F2D28897B}">
  <we:reference id="wa104380862" version="3.0.0.0" store="en-US" storeType="OMEX"/>
  <we:alternateReferences>
    <we:reference id="wa104380862" version="3.0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2179</Words>
  <Application>Microsoft Office PowerPoint</Application>
  <PresentationFormat>Widescreen</PresentationFormat>
  <Paragraphs>266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MSc Data Science AUEB Data Visualization and Communication Professors: Dimitris Karlis, Nikos Platis Giagkos Stylianos | f3352410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Data Science AUEB Data Science Challenge PRODUCT CLASSIFICATION CHALLENGE  Professor: Ioannis Nikolentzos  Giagkos Stylianos | f3352410 Kazantzis Gerasimos| f3352406 Vougioukos Dimitris | f3352411</dc:title>
  <dc:creator>Stelios Giagkos</dc:creator>
  <cp:lastModifiedBy>Stelios Giagkos</cp:lastModifiedBy>
  <cp:revision>394</cp:revision>
  <dcterms:created xsi:type="dcterms:W3CDTF">2024-11-04T13:54:37Z</dcterms:created>
  <dcterms:modified xsi:type="dcterms:W3CDTF">2025-06-15T15:35:43Z</dcterms:modified>
</cp:coreProperties>
</file>